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x="18288000" cy="10287000"/>
  <p:notesSz cx="6858000" cy="9144000"/>
  <p:embeddedFontLst>
    <p:embeddedFont>
      <p:font typeface="Open Sans Bold" charset="1" panose="00000000000000000000"/>
      <p:regular r:id="rId94"/>
    </p:embeddedFont>
    <p:embeddedFont>
      <p:font typeface="Arial" charset="1" panose="020B0502020202020204"/>
      <p:regular r:id="rId95"/>
    </p:embeddedFont>
    <p:embeddedFont>
      <p:font typeface="Inter Bold" charset="1" panose="020B0802030000000004"/>
      <p:regular r:id="rId96"/>
    </p:embeddedFont>
    <p:embeddedFont>
      <p:font typeface="Arial Bold" charset="1" panose="020B0802020202020204"/>
      <p:regular r:id="rId97"/>
    </p:embeddedFont>
    <p:embeddedFont>
      <p:font typeface="Open Sans" charset="1" panose="00000000000000000000"/>
      <p:regular r:id="rId98"/>
    </p:embeddedFont>
    <p:embeddedFont>
      <p:font typeface="Inter" charset="1" panose="020B0502030000000004"/>
      <p:regular r:id="rId99"/>
    </p:embeddedFont>
    <p:embeddedFont>
      <p:font typeface="Calistoga" charset="1" panose="00000500000000000000"/>
      <p:regular r:id="rId100"/>
    </p:embeddedFont>
    <p:embeddedFont>
      <p:font typeface="Noto Sans Bold" charset="1" panose="020B0802040504020204"/>
      <p:regular r:id="rId101"/>
    </p:embeddedFont>
    <p:embeddedFont>
      <p:font typeface="Montserrat Semi-Bold" charset="1" panose="00000700000000000000"/>
      <p:regular r:id="rId102"/>
    </p:embeddedFont>
    <p:embeddedFont>
      <p:font typeface="Open Sans Medium" charset="1" panose="00000000000000000000"/>
      <p:regular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embeddings/oleObject1.bin" Type="http://schemas.openxmlformats.org/officeDocument/2006/relationships/oleObjec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embeddings/oleObject2.bin" Type="http://schemas.openxmlformats.org/officeDocument/2006/relationships/oleObjec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s://topdev.vn/blog/ngon-ngu-lap-trinh-bac-cao/" TargetMode="External" Type="http://schemas.openxmlformats.org/officeDocument/2006/relationships/hyperlink"/></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9.png" Type="http://schemas.openxmlformats.org/officeDocument/2006/relationships/image"/><Relationship Id="rId5" Target="../media/image110.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11.jpeg" Type="http://schemas.openxmlformats.org/officeDocument/2006/relationships/image"/><Relationship Id="rId5" Target="../media/image112.jpeg" Type="http://schemas.openxmlformats.org/officeDocument/2006/relationships/image"/><Relationship Id="rId6" Target="../media/image113.jpe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 Id="rId6" Target="../media/image116.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17.jpeg" Type="http://schemas.openxmlformats.org/officeDocument/2006/relationships/image"/><Relationship Id="rId5" Target="../media/image118.jpeg" Type="http://schemas.openxmlformats.org/officeDocument/2006/relationships/image"/><Relationship Id="rId6" Target="../media/image119.jpeg" Type="http://schemas.openxmlformats.org/officeDocument/2006/relationships/image"/><Relationship Id="rId7" Target="../media/image120.jpeg" Type="http://schemas.openxmlformats.org/officeDocument/2006/relationships/image"/><Relationship Id="rId8" Target="../media/image121.jpeg" Type="http://schemas.openxmlformats.org/officeDocument/2006/relationships/image"/><Relationship Id="rId9" Target="../media/image122.jpe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jpeg" Type="http://schemas.openxmlformats.org/officeDocument/2006/relationships/image"/><Relationship Id="rId3" Target="../media/image124.jpeg" Type="http://schemas.openxmlformats.org/officeDocument/2006/relationships/image"/><Relationship Id="rId4" Target="../media/image125.jpeg" Type="http://schemas.openxmlformats.org/officeDocument/2006/relationships/image"/><Relationship Id="rId5" Target="../media/image126.jpeg" Type="http://schemas.openxmlformats.org/officeDocument/2006/relationships/image"/><Relationship Id="rId6" Target="../media/image103.png" Type="http://schemas.openxmlformats.org/officeDocument/2006/relationships/image"/><Relationship Id="rId7" Target="../media/image104.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jpeg" Type="http://schemas.openxmlformats.org/officeDocument/2006/relationships/image"/><Relationship Id="rId3" Target="../media/image128.jpeg" Type="http://schemas.openxmlformats.org/officeDocument/2006/relationships/image"/><Relationship Id="rId4" Target="../media/image129.jpeg" Type="http://schemas.openxmlformats.org/officeDocument/2006/relationships/image"/><Relationship Id="rId5" Target="../media/image130.jpeg" Type="http://schemas.openxmlformats.org/officeDocument/2006/relationships/image"/><Relationship Id="rId6" Target="../media/image2.jpe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109187"/>
            <a:ext cx="1028700" cy="3177813"/>
            <a:chOff x="0" y="0"/>
            <a:chExt cx="812800" cy="2510865"/>
          </a:xfrm>
        </p:grpSpPr>
        <p:sp>
          <p:nvSpPr>
            <p:cNvPr name="Freeform 3" id="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4" id="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09914" y="0"/>
            <a:ext cx="1694792" cy="10287000"/>
            <a:chOff x="0" y="0"/>
            <a:chExt cx="446365" cy="2709333"/>
          </a:xfrm>
        </p:grpSpPr>
        <p:sp>
          <p:nvSpPr>
            <p:cNvPr name="Freeform 9" id="9"/>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0" id="10"/>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968605" y="8898823"/>
            <a:ext cx="2545888" cy="25458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8590178" y="1410689"/>
            <a:ext cx="1786862" cy="1751124"/>
          </a:xfrm>
          <a:custGeom>
            <a:avLst/>
            <a:gdLst/>
            <a:ahLst/>
            <a:cxnLst/>
            <a:rect r="r" b="b" t="t" l="l"/>
            <a:pathLst>
              <a:path h="1751124" w="1786862">
                <a:moveTo>
                  <a:pt x="0" y="0"/>
                </a:moveTo>
                <a:lnTo>
                  <a:pt x="1786862" y="0"/>
                </a:lnTo>
                <a:lnTo>
                  <a:pt x="1786862" y="1751125"/>
                </a:lnTo>
                <a:lnTo>
                  <a:pt x="0" y="1751125"/>
                </a:lnTo>
                <a:lnTo>
                  <a:pt x="0" y="0"/>
                </a:lnTo>
                <a:close/>
              </a:path>
            </a:pathLst>
          </a:custGeom>
          <a:blipFill>
            <a:blip r:embed="rId2"/>
            <a:stretch>
              <a:fillRect l="0" t="0" r="0" b="0"/>
            </a:stretch>
          </a:blipFill>
        </p:spPr>
      </p:sp>
      <p:sp>
        <p:nvSpPr>
          <p:cNvPr name="TextBox 15" id="15"/>
          <p:cNvSpPr txBox="true"/>
          <p:nvPr/>
        </p:nvSpPr>
        <p:spPr>
          <a:xfrm rot="0">
            <a:off x="4935635" y="280871"/>
            <a:ext cx="8795646" cy="876300"/>
          </a:xfrm>
          <a:prstGeom prst="rect">
            <a:avLst/>
          </a:prstGeom>
        </p:spPr>
        <p:txBody>
          <a:bodyPr anchor="t" rtlCol="false" tIns="0" lIns="0" bIns="0" rIns="0">
            <a:spAutoFit/>
          </a:bodyPr>
          <a:lstStyle/>
          <a:p>
            <a:pPr algn="ctr">
              <a:lnSpc>
                <a:spcPts val="3450"/>
              </a:lnSpc>
            </a:pPr>
            <a:r>
              <a:rPr lang="en-US" b="true" sz="3000">
                <a:solidFill>
                  <a:srgbClr val="000000"/>
                </a:solidFill>
                <a:latin typeface="Open Sans Bold"/>
                <a:ea typeface="Open Sans Bold"/>
                <a:cs typeface="Open Sans Bold"/>
                <a:sym typeface="Open Sans Bold"/>
              </a:rPr>
              <a:t>TRƯỜNG ĐẠI HỌC TRÀ VINH</a:t>
            </a:r>
          </a:p>
          <a:p>
            <a:pPr algn="ctr">
              <a:lnSpc>
                <a:spcPts val="3450"/>
              </a:lnSpc>
            </a:pPr>
            <a:r>
              <a:rPr lang="en-US" b="true" sz="3000">
                <a:solidFill>
                  <a:srgbClr val="000000"/>
                </a:solidFill>
                <a:latin typeface="Open Sans Bold"/>
                <a:ea typeface="Open Sans Bold"/>
                <a:cs typeface="Open Sans Bold"/>
                <a:sym typeface="Open Sans Bold"/>
              </a:rPr>
              <a:t>TRƯỜNG </a:t>
            </a:r>
            <a:r>
              <a:rPr lang="en-US" sz="3000" b="true">
                <a:solidFill>
                  <a:srgbClr val="000000"/>
                </a:solidFill>
                <a:latin typeface="Open Sans Bold"/>
                <a:ea typeface="Open Sans Bold"/>
                <a:cs typeface="Open Sans Bold"/>
                <a:sym typeface="Open Sans Bold"/>
              </a:rPr>
              <a:t>KỸ THUẬT VÀ CÔNG NGHỆ</a:t>
            </a:r>
          </a:p>
        </p:txBody>
      </p:sp>
      <p:sp>
        <p:nvSpPr>
          <p:cNvPr name="TextBox 16" id="16"/>
          <p:cNvSpPr txBox="true"/>
          <p:nvPr/>
        </p:nvSpPr>
        <p:spPr>
          <a:xfrm rot="0">
            <a:off x="6010291" y="3950888"/>
            <a:ext cx="6946635" cy="646430"/>
          </a:xfrm>
          <a:prstGeom prst="rect">
            <a:avLst/>
          </a:prstGeom>
        </p:spPr>
        <p:txBody>
          <a:bodyPr anchor="t" rtlCol="false" tIns="0" lIns="0" bIns="0" rIns="0">
            <a:spAutoFit/>
          </a:bodyPr>
          <a:lstStyle/>
          <a:p>
            <a:pPr algn="ctr">
              <a:lnSpc>
                <a:spcPts val="5320"/>
              </a:lnSpc>
            </a:pPr>
            <a:r>
              <a:rPr lang="en-US" sz="3800" b="true">
                <a:solidFill>
                  <a:srgbClr val="000000"/>
                </a:solidFill>
                <a:latin typeface="Open Sans Bold"/>
                <a:ea typeface="Open Sans Bold"/>
                <a:cs typeface="Open Sans Bold"/>
                <a:sym typeface="Open Sans Bold"/>
              </a:rPr>
              <a:t>BÁO CÁO ĐỒ ÁN TỐT NGHIỆP</a:t>
            </a:r>
          </a:p>
        </p:txBody>
      </p:sp>
      <p:sp>
        <p:nvSpPr>
          <p:cNvPr name="TextBox 17" id="17"/>
          <p:cNvSpPr txBox="true"/>
          <p:nvPr/>
        </p:nvSpPr>
        <p:spPr>
          <a:xfrm rot="0">
            <a:off x="2599611" y="4849413"/>
            <a:ext cx="13468945" cy="1694815"/>
          </a:xfrm>
          <a:prstGeom prst="rect">
            <a:avLst/>
          </a:prstGeom>
        </p:spPr>
        <p:txBody>
          <a:bodyPr anchor="t" rtlCol="false" tIns="0" lIns="0" bIns="0" rIns="0">
            <a:spAutoFit/>
          </a:bodyPr>
          <a:lstStyle/>
          <a:p>
            <a:pPr algn="ctr">
              <a:lnSpc>
                <a:spcPts val="6860"/>
              </a:lnSpc>
            </a:pPr>
            <a:r>
              <a:rPr lang="en-US" sz="4900" b="true">
                <a:solidFill>
                  <a:srgbClr val="000000"/>
                </a:solidFill>
                <a:latin typeface="Open Sans Bold"/>
                <a:ea typeface="Open Sans Bold"/>
                <a:cs typeface="Open Sans Bold"/>
                <a:sym typeface="Open Sans Bold"/>
              </a:rPr>
              <a:t>XÂY DỰNG WEBSITE THƯƠNG MẠI ĐIỆN TỬ </a:t>
            </a:r>
          </a:p>
          <a:p>
            <a:pPr algn="ctr">
              <a:lnSpc>
                <a:spcPts val="6860"/>
              </a:lnSpc>
            </a:pPr>
            <a:r>
              <a:rPr lang="en-US" sz="4900" b="true">
                <a:solidFill>
                  <a:srgbClr val="000000"/>
                </a:solidFill>
                <a:latin typeface="Open Sans Bold"/>
                <a:ea typeface="Open Sans Bold"/>
                <a:cs typeface="Open Sans Bold"/>
                <a:sym typeface="Open Sans Bold"/>
              </a:rPr>
              <a:t>TÍCH HỢP CHATBOT HỖ TRỢ TƯ VẤN </a:t>
            </a:r>
          </a:p>
        </p:txBody>
      </p:sp>
      <p:sp>
        <p:nvSpPr>
          <p:cNvPr name="TextBox 18" id="18"/>
          <p:cNvSpPr txBox="true"/>
          <p:nvPr/>
        </p:nvSpPr>
        <p:spPr>
          <a:xfrm rot="0">
            <a:off x="8867533" y="6975837"/>
            <a:ext cx="6570795" cy="663575"/>
          </a:xfrm>
          <a:prstGeom prst="rect">
            <a:avLst/>
          </a:prstGeom>
        </p:spPr>
        <p:txBody>
          <a:bodyPr anchor="t" rtlCol="false" tIns="0" lIns="0" bIns="0" rIns="0">
            <a:spAutoFit/>
          </a:bodyPr>
          <a:lstStyle/>
          <a:p>
            <a:pPr algn="r">
              <a:lnSpc>
                <a:spcPts val="4899"/>
              </a:lnSpc>
            </a:pPr>
            <a:r>
              <a:rPr lang="en-US" sz="3499">
                <a:solidFill>
                  <a:srgbClr val="000000"/>
                </a:solidFill>
                <a:latin typeface="Arial"/>
                <a:ea typeface="Arial"/>
                <a:cs typeface="Arial"/>
                <a:sym typeface="Arial"/>
              </a:rPr>
              <a:t>GVHD: Nguyễn Ngọc Đan Thanh</a:t>
            </a:r>
          </a:p>
        </p:txBody>
      </p:sp>
      <p:sp>
        <p:nvSpPr>
          <p:cNvPr name="TextBox 19" id="19"/>
          <p:cNvSpPr txBox="true"/>
          <p:nvPr/>
        </p:nvSpPr>
        <p:spPr>
          <a:xfrm rot="0">
            <a:off x="8968251" y="8307886"/>
            <a:ext cx="2966111" cy="663575"/>
          </a:xfrm>
          <a:prstGeom prst="rect">
            <a:avLst/>
          </a:prstGeom>
        </p:spPr>
        <p:txBody>
          <a:bodyPr anchor="t" rtlCol="false" tIns="0" lIns="0" bIns="0" rIns="0">
            <a:spAutoFit/>
          </a:bodyPr>
          <a:lstStyle/>
          <a:p>
            <a:pPr algn="ctr">
              <a:lnSpc>
                <a:spcPts val="4899"/>
              </a:lnSpc>
            </a:pPr>
            <a:r>
              <a:rPr lang="en-US" sz="3499">
                <a:solidFill>
                  <a:srgbClr val="000000"/>
                </a:solidFill>
                <a:latin typeface="Arial"/>
                <a:ea typeface="Arial"/>
                <a:cs typeface="Arial"/>
                <a:sym typeface="Arial"/>
              </a:rPr>
              <a:t>Lớp: DA21TTB</a:t>
            </a:r>
          </a:p>
        </p:txBody>
      </p:sp>
      <p:sp>
        <p:nvSpPr>
          <p:cNvPr name="TextBox 20" id="20"/>
          <p:cNvSpPr txBox="true"/>
          <p:nvPr/>
        </p:nvSpPr>
        <p:spPr>
          <a:xfrm rot="0">
            <a:off x="7399065" y="9745980"/>
            <a:ext cx="3432721" cy="431800"/>
          </a:xfrm>
          <a:prstGeom prst="rect">
            <a:avLst/>
          </a:prstGeom>
        </p:spPr>
        <p:txBody>
          <a:bodyPr anchor="t" rtlCol="false" tIns="0" lIns="0" bIns="0" rIns="0">
            <a:spAutoFit/>
          </a:bodyPr>
          <a:lstStyle/>
          <a:p>
            <a:pPr algn="ctr">
              <a:lnSpc>
                <a:spcPts val="3500"/>
              </a:lnSpc>
            </a:pPr>
            <a:r>
              <a:rPr lang="en-US" b="true" sz="2500">
                <a:solidFill>
                  <a:srgbClr val="000000"/>
                </a:solidFill>
                <a:latin typeface="Inter Bold"/>
                <a:ea typeface="Inter Bold"/>
                <a:cs typeface="Inter Bold"/>
                <a:sym typeface="Inter Bold"/>
              </a:rPr>
              <a:t>TRÀ VINH,  NĂM 2025</a:t>
            </a:r>
          </a:p>
        </p:txBody>
      </p:sp>
      <p:sp>
        <p:nvSpPr>
          <p:cNvPr name="TextBox 21" id="21"/>
          <p:cNvSpPr txBox="true"/>
          <p:nvPr/>
        </p:nvSpPr>
        <p:spPr>
          <a:xfrm rot="0">
            <a:off x="8912314" y="7620362"/>
            <a:ext cx="6515629" cy="663575"/>
          </a:xfrm>
          <a:prstGeom prst="rect">
            <a:avLst/>
          </a:prstGeom>
        </p:spPr>
        <p:txBody>
          <a:bodyPr anchor="t" rtlCol="false" tIns="0" lIns="0" bIns="0" rIns="0">
            <a:spAutoFit/>
          </a:bodyPr>
          <a:lstStyle/>
          <a:p>
            <a:pPr algn="ctr">
              <a:lnSpc>
                <a:spcPts val="4899"/>
              </a:lnSpc>
            </a:pPr>
            <a:r>
              <a:rPr lang="en-US" sz="3499">
                <a:solidFill>
                  <a:srgbClr val="000000"/>
                </a:solidFill>
                <a:latin typeface="Arial"/>
                <a:ea typeface="Arial"/>
                <a:cs typeface="Arial"/>
                <a:sym typeface="Arial"/>
              </a:rPr>
              <a:t>SVTH: Võ Thị Diểm - 110121013</a:t>
            </a:r>
          </a:p>
        </p:txBody>
      </p:sp>
      <p:sp>
        <p:nvSpPr>
          <p:cNvPr name="TextBox 22" id="22"/>
          <p:cNvSpPr txBox="true"/>
          <p:nvPr/>
        </p:nvSpPr>
        <p:spPr>
          <a:xfrm rot="0">
            <a:off x="8590178" y="3238014"/>
            <a:ext cx="1786862"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3131"/>
                </a:solidFill>
                <a:latin typeface="Inter Bold"/>
                <a:ea typeface="Inter Bold"/>
                <a:cs typeface="Inter Bold"/>
                <a:sym typeface="Inter Bold"/>
              </a:rPr>
              <a:t>ISO 9001:2015</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7</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2.4</a:t>
              </a:r>
            </a:p>
          </p:txBody>
        </p:sp>
      </p:grpSp>
      <p:sp>
        <p:nvSpPr>
          <p:cNvPr name="TextBox 12" id="12"/>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3" id="13"/>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Coze</a:t>
            </a:r>
          </a:p>
        </p:txBody>
      </p:sp>
      <p:sp>
        <p:nvSpPr>
          <p:cNvPr name="TextBox 14" id="14"/>
          <p:cNvSpPr txBox="true"/>
          <p:nvPr/>
        </p:nvSpPr>
        <p:spPr>
          <a:xfrm rot="0">
            <a:off x="1456265" y="2556387"/>
            <a:ext cx="16230600" cy="4678679"/>
          </a:xfrm>
          <a:prstGeom prst="rect">
            <a:avLst/>
          </a:prstGeom>
        </p:spPr>
        <p:txBody>
          <a:bodyPr anchor="t" rtlCol="false" tIns="0" lIns="0" bIns="0" rIns="0">
            <a:spAutoFit/>
          </a:bodyPr>
          <a:lstStyle/>
          <a:p>
            <a:pPr algn="l">
              <a:lnSpc>
                <a:spcPts val="4680"/>
              </a:lnSpc>
            </a:pP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No-code / Low-code</a:t>
            </a:r>
          </a:p>
          <a:p>
            <a:pPr algn="l">
              <a:lnSpc>
                <a:spcPts val="4680"/>
              </a:lnSpc>
            </a:pPr>
            <a:r>
              <a:rPr lang="en-US" sz="2600">
                <a:solidFill>
                  <a:srgbClr val="000000"/>
                </a:solidFill>
                <a:latin typeface="Open Sans"/>
                <a:ea typeface="Open Sans"/>
                <a:cs typeface="Open Sans"/>
                <a:sym typeface="Open Sans"/>
              </a:rPr>
              <a:t>Tạo chatbot AI </a:t>
            </a:r>
            <a:r>
              <a:rPr lang="en-US" sz="2600">
                <a:solidFill>
                  <a:srgbClr val="000000"/>
                </a:solidFill>
                <a:latin typeface="Open Sans"/>
                <a:ea typeface="Open Sans"/>
                <a:cs typeface="Open Sans"/>
                <a:sym typeface="Open Sans"/>
              </a:rPr>
              <a:t>n</a:t>
            </a:r>
            <a:r>
              <a:rPr lang="en-US" sz="2600">
                <a:solidFill>
                  <a:srgbClr val="000000"/>
                </a:solidFill>
                <a:latin typeface="Open Sans"/>
                <a:ea typeface="Open Sans"/>
                <a:cs typeface="Open Sans"/>
                <a:sym typeface="Open Sans"/>
              </a:rPr>
              <a:t>h</a:t>
            </a:r>
            <a:r>
              <a:rPr lang="en-US" sz="2600">
                <a:solidFill>
                  <a:srgbClr val="000000"/>
                </a:solidFill>
                <a:latin typeface="Open Sans"/>
                <a:ea typeface="Open Sans"/>
                <a:cs typeface="Open Sans"/>
                <a:sym typeface="Open Sans"/>
              </a:rPr>
              <a:t>a</a:t>
            </a:r>
            <a:r>
              <a:rPr lang="en-US" sz="2600">
                <a:solidFill>
                  <a:srgbClr val="000000"/>
                </a:solidFill>
                <a:latin typeface="Open Sans"/>
                <a:ea typeface="Open Sans"/>
                <a:cs typeface="Open Sans"/>
                <a:sym typeface="Open Sans"/>
              </a:rPr>
              <a:t>n</a:t>
            </a:r>
            <a:r>
              <a:rPr lang="en-US" sz="2600">
                <a:solidFill>
                  <a:srgbClr val="000000"/>
                </a:solidFill>
                <a:latin typeface="Open Sans"/>
                <a:ea typeface="Open Sans"/>
                <a:cs typeface="Open Sans"/>
                <a:sym typeface="Open Sans"/>
              </a:rPr>
              <a:t>h</a:t>
            </a:r>
            <a:r>
              <a:rPr lang="en-US" sz="2600">
                <a:solidFill>
                  <a:srgbClr val="000000"/>
                </a:solidFill>
                <a:latin typeface="Open Sans"/>
                <a:ea typeface="Open Sans"/>
                <a:cs typeface="Open Sans"/>
                <a:sym typeface="Open Sans"/>
              </a:rPr>
              <a:t> c</a:t>
            </a:r>
            <a:r>
              <a:rPr lang="en-US" sz="2600">
                <a:solidFill>
                  <a:srgbClr val="000000"/>
                </a:solidFill>
                <a:latin typeface="Open Sans"/>
                <a:ea typeface="Open Sans"/>
                <a:cs typeface="Open Sans"/>
                <a:sym typeface="Open Sans"/>
              </a:rPr>
              <a:t>hó</a:t>
            </a:r>
            <a:r>
              <a:rPr lang="en-US" sz="2600">
                <a:solidFill>
                  <a:srgbClr val="000000"/>
                </a:solidFill>
                <a:latin typeface="Open Sans"/>
                <a:ea typeface="Open Sans"/>
                <a:cs typeface="Open Sans"/>
                <a:sym typeface="Open Sans"/>
              </a:rPr>
              <a:t>n</a:t>
            </a:r>
            <a:r>
              <a:rPr lang="en-US" sz="2600">
                <a:solidFill>
                  <a:srgbClr val="000000"/>
                </a:solidFill>
                <a:latin typeface="Open Sans"/>
                <a:ea typeface="Open Sans"/>
                <a:cs typeface="Open Sans"/>
                <a:sym typeface="Open Sans"/>
              </a:rPr>
              <a:t>g</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qua</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g</a:t>
            </a:r>
            <a:r>
              <a:rPr lang="en-US" sz="2600">
                <a:solidFill>
                  <a:srgbClr val="000000"/>
                </a:solidFill>
                <a:latin typeface="Open Sans"/>
                <a:ea typeface="Open Sans"/>
                <a:cs typeface="Open Sans"/>
                <a:sym typeface="Open Sans"/>
              </a:rPr>
              <a:t>iao diện cấu hình</a:t>
            </a: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không</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cầ</a:t>
            </a:r>
            <a:r>
              <a:rPr lang="en-US" sz="2600">
                <a:solidFill>
                  <a:srgbClr val="000000"/>
                </a:solidFill>
                <a:latin typeface="Open Sans"/>
                <a:ea typeface="Open Sans"/>
                <a:cs typeface="Open Sans"/>
                <a:sym typeface="Open Sans"/>
              </a:rPr>
              <a:t>n </a:t>
            </a:r>
            <a:r>
              <a:rPr lang="en-US" sz="2600">
                <a:solidFill>
                  <a:srgbClr val="000000"/>
                </a:solidFill>
                <a:latin typeface="Open Sans"/>
                <a:ea typeface="Open Sans"/>
                <a:cs typeface="Open Sans"/>
                <a:sym typeface="Open Sans"/>
              </a:rPr>
              <a:t>lập</a:t>
            </a:r>
            <a:r>
              <a:rPr lang="en-US" sz="2600">
                <a:solidFill>
                  <a:srgbClr val="000000"/>
                </a:solidFill>
                <a:latin typeface="Open Sans"/>
                <a:ea typeface="Open Sans"/>
                <a:cs typeface="Open Sans"/>
                <a:sym typeface="Open Sans"/>
              </a:rPr>
              <a:t> t</a:t>
            </a:r>
            <a:r>
              <a:rPr lang="en-US" sz="2600">
                <a:solidFill>
                  <a:srgbClr val="000000"/>
                </a:solidFill>
                <a:latin typeface="Open Sans"/>
                <a:ea typeface="Open Sans"/>
                <a:cs typeface="Open Sans"/>
                <a:sym typeface="Open Sans"/>
              </a:rPr>
              <a:t>rì</a:t>
            </a:r>
            <a:r>
              <a:rPr lang="en-US" sz="2600">
                <a:solidFill>
                  <a:srgbClr val="000000"/>
                </a:solidFill>
                <a:latin typeface="Open Sans"/>
                <a:ea typeface="Open Sans"/>
                <a:cs typeface="Open Sans"/>
                <a:sym typeface="Open Sans"/>
              </a:rPr>
              <a:t>nh.</a:t>
            </a:r>
          </a:p>
          <a:p>
            <a:pPr algn="l">
              <a:lnSpc>
                <a:spcPts val="4680"/>
              </a:lnSpc>
            </a:pP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 Hỗ trợ đa mô hình AI</a:t>
            </a:r>
          </a:p>
          <a:p>
            <a:pPr algn="l">
              <a:lnSpc>
                <a:spcPts val="4680"/>
              </a:lnSpc>
            </a:pPr>
            <a:r>
              <a:rPr lang="en-US" sz="2600">
                <a:solidFill>
                  <a:srgbClr val="000000"/>
                </a:solidFill>
                <a:latin typeface="Open Sans"/>
                <a:ea typeface="Open Sans"/>
                <a:cs typeface="Open Sans"/>
                <a:sym typeface="Open Sans"/>
              </a:rPr>
              <a:t> GPT-3.5, GPT-4o, Claude ,</a:t>
            </a: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tùy</a:t>
            </a:r>
            <a:r>
              <a:rPr lang="en-US" sz="2600">
                <a:solidFill>
                  <a:srgbClr val="000000"/>
                </a:solidFill>
                <a:latin typeface="Open Sans"/>
                <a:ea typeface="Open Sans"/>
                <a:cs typeface="Open Sans"/>
                <a:sym typeface="Open Sans"/>
              </a:rPr>
              <a:t> chọn theo hiệu suất </a:t>
            </a:r>
            <a:r>
              <a:rPr lang="en-US" sz="2600">
                <a:solidFill>
                  <a:srgbClr val="000000"/>
                </a:solidFill>
                <a:latin typeface="Open Sans"/>
                <a:ea typeface="Open Sans"/>
                <a:cs typeface="Open Sans"/>
                <a:sym typeface="Open Sans"/>
              </a:rPr>
              <a:t>và</a:t>
            </a:r>
            <a:r>
              <a:rPr lang="en-US" sz="2600">
                <a:solidFill>
                  <a:srgbClr val="000000"/>
                </a:solidFill>
                <a:latin typeface="Open Sans"/>
                <a:ea typeface="Open Sans"/>
                <a:cs typeface="Open Sans"/>
                <a:sym typeface="Open Sans"/>
              </a:rPr>
              <a:t> chi phí.</a:t>
            </a:r>
          </a:p>
          <a:p>
            <a:pPr algn="l">
              <a:lnSpc>
                <a:spcPts val="4680"/>
              </a:lnSpc>
            </a:pP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 Tạo Agent linh hoạt</a:t>
            </a:r>
          </a:p>
          <a:p>
            <a:pPr algn="l">
              <a:lnSpc>
                <a:spcPts val="4680"/>
              </a:lnSpc>
            </a:pP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C</a:t>
            </a:r>
            <a:r>
              <a:rPr lang="en-US" sz="2600">
                <a:solidFill>
                  <a:srgbClr val="000000"/>
                </a:solidFill>
                <a:latin typeface="Open Sans"/>
                <a:ea typeface="Open Sans"/>
                <a:cs typeface="Open Sans"/>
                <a:sym typeface="Open Sans"/>
              </a:rPr>
              <a:t>ấu hình Prompt, Workflow, Knowledge,... th</a:t>
            </a:r>
            <a:r>
              <a:rPr lang="en-US" sz="2600">
                <a:solidFill>
                  <a:srgbClr val="000000"/>
                </a:solidFill>
                <a:latin typeface="Open Sans"/>
                <a:ea typeface="Open Sans"/>
                <a:cs typeface="Open Sans"/>
                <a:sym typeface="Open Sans"/>
              </a:rPr>
              <a:t>eo</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từ</a:t>
            </a:r>
            <a:r>
              <a:rPr lang="en-US" sz="2600">
                <a:solidFill>
                  <a:srgbClr val="000000"/>
                </a:solidFill>
                <a:latin typeface="Open Sans"/>
                <a:ea typeface="Open Sans"/>
                <a:cs typeface="Open Sans"/>
                <a:sym typeface="Open Sans"/>
              </a:rPr>
              <a:t>n</a:t>
            </a:r>
            <a:r>
              <a:rPr lang="en-US" sz="2600">
                <a:solidFill>
                  <a:srgbClr val="000000"/>
                </a:solidFill>
                <a:latin typeface="Open Sans"/>
                <a:ea typeface="Open Sans"/>
                <a:cs typeface="Open Sans"/>
                <a:sym typeface="Open Sans"/>
              </a:rPr>
              <a:t>g</a:t>
            </a:r>
            <a:r>
              <a:rPr lang="en-US" sz="2600">
                <a:solidFill>
                  <a:srgbClr val="000000"/>
                </a:solidFill>
                <a:latin typeface="Open Sans"/>
                <a:ea typeface="Open Sans"/>
                <a:cs typeface="Open Sans"/>
                <a:sym typeface="Open Sans"/>
              </a:rPr>
              <a:t> mục đích </a:t>
            </a:r>
            <a:r>
              <a:rPr lang="en-US" sz="2600">
                <a:solidFill>
                  <a:srgbClr val="000000"/>
                </a:solidFill>
                <a:latin typeface="Open Sans"/>
                <a:ea typeface="Open Sans"/>
                <a:cs typeface="Open Sans"/>
                <a:sym typeface="Open Sans"/>
              </a:rPr>
              <a:t>sử</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dụ</a:t>
            </a:r>
            <a:r>
              <a:rPr lang="en-US" sz="2600">
                <a:solidFill>
                  <a:srgbClr val="000000"/>
                </a:solidFill>
                <a:latin typeface="Open Sans"/>
                <a:ea typeface="Open Sans"/>
                <a:cs typeface="Open Sans"/>
                <a:sym typeface="Open Sans"/>
              </a:rPr>
              <a:t>ng.</a:t>
            </a:r>
          </a:p>
          <a:p>
            <a:pPr algn="l">
              <a:lnSpc>
                <a:spcPts val="4680"/>
              </a:lnSpc>
            </a:pP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 Triển khai đa nền tảng</a:t>
            </a:r>
          </a:p>
          <a:p>
            <a:pPr algn="l">
              <a:lnSpc>
                <a:spcPts val="4680"/>
              </a:lnSpc>
            </a:pPr>
            <a:r>
              <a:rPr lang="en-US" sz="2600">
                <a:solidFill>
                  <a:srgbClr val="000000"/>
                </a:solidFill>
                <a:latin typeface="Open Sans"/>
                <a:ea typeface="Open Sans"/>
                <a:cs typeface="Open Sans"/>
                <a:sym typeface="Open Sans"/>
              </a:rPr>
              <a:t>Hỗ</a:t>
            </a:r>
            <a:r>
              <a:rPr lang="en-US" sz="2600">
                <a:solidFill>
                  <a:srgbClr val="000000"/>
                </a:solidFill>
                <a:latin typeface="Open Sans"/>
                <a:ea typeface="Open Sans"/>
                <a:cs typeface="Open Sans"/>
                <a:sym typeface="Open Sans"/>
              </a:rPr>
              <a:t> t</a:t>
            </a:r>
            <a:r>
              <a:rPr lang="en-US" sz="2600">
                <a:solidFill>
                  <a:srgbClr val="000000"/>
                </a:solidFill>
                <a:latin typeface="Open Sans"/>
                <a:ea typeface="Open Sans"/>
                <a:cs typeface="Open Sans"/>
                <a:sym typeface="Open Sans"/>
              </a:rPr>
              <a:t>r</a:t>
            </a:r>
            <a:r>
              <a:rPr lang="en-US" sz="2600">
                <a:solidFill>
                  <a:srgbClr val="000000"/>
                </a:solidFill>
                <a:latin typeface="Open Sans"/>
                <a:ea typeface="Open Sans"/>
                <a:cs typeface="Open Sans"/>
                <a:sym typeface="Open Sans"/>
              </a:rPr>
              <a:t>ợ Website, Telegram, Messenger, Zalo, Discord, Slack</a:t>
            </a:r>
            <a:r>
              <a:rPr lang="en-US" sz="2600">
                <a:solidFill>
                  <a:srgbClr val="000000"/>
                </a:solidFill>
                <a:latin typeface="Open Sans"/>
                <a:ea typeface="Open Sans"/>
                <a:cs typeface="Open Sans"/>
                <a:sym typeface="Open Sans"/>
              </a:rPr>
              <a:t>.</a:t>
            </a:r>
            <a:r>
              <a:rPr lang="en-US" sz="2600">
                <a:solidFill>
                  <a:srgbClr val="000000"/>
                </a:solidFill>
                <a:latin typeface="Open Sans"/>
                <a:ea typeface="Open Sans"/>
                <a:cs typeface="Open Sans"/>
                <a:sym typeface="Open Sans"/>
              </a:rPr>
              <a:t>..</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8</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2.5</a:t>
              </a:r>
            </a:p>
          </p:txBody>
        </p:sp>
      </p:grpSp>
      <p:sp>
        <p:nvSpPr>
          <p:cNvPr name="TextBox 12" id="12"/>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3" id="13"/>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Agent trong Coze</a:t>
            </a:r>
          </a:p>
        </p:txBody>
      </p:sp>
      <p:sp>
        <p:nvSpPr>
          <p:cNvPr name="TextBox 14" id="14"/>
          <p:cNvSpPr txBox="true"/>
          <p:nvPr/>
        </p:nvSpPr>
        <p:spPr>
          <a:xfrm rot="0">
            <a:off x="1456265" y="2489712"/>
            <a:ext cx="16230600" cy="6045199"/>
          </a:xfrm>
          <a:prstGeom prst="rect">
            <a:avLst/>
          </a:prstGeom>
        </p:spPr>
        <p:txBody>
          <a:bodyPr anchor="t" rtlCol="false" tIns="0" lIns="0" bIns="0" rIns="0">
            <a:spAutoFit/>
          </a:bodyPr>
          <a:lstStyle/>
          <a:p>
            <a:pPr algn="l">
              <a:lnSpc>
                <a:spcPts val="4420"/>
              </a:lnSpc>
            </a:pPr>
            <a:r>
              <a:rPr lang="en-US" sz="2600">
                <a:solidFill>
                  <a:srgbClr val="000000"/>
                </a:solidFill>
                <a:latin typeface="Open Sans"/>
                <a:ea typeface="Open Sans"/>
                <a:cs typeface="Open Sans"/>
                <a:sym typeface="Open Sans"/>
              </a:rPr>
              <a:t>Agent là một thực thể chatbot AI được tạo ra trong nền tảng Coze, có khả năng giao tiếp và phản hồi người dùng theo vai trò, mục tiêu và kiến thức đã được cấu hình.</a:t>
            </a:r>
          </a:p>
          <a:p>
            <a:pPr algn="l">
              <a:lnSpc>
                <a:spcPts val="4420"/>
              </a:lnSpc>
            </a:pPr>
            <a:r>
              <a:rPr lang="en-US" sz="2600">
                <a:solidFill>
                  <a:srgbClr val="000000"/>
                </a:solidFill>
                <a:latin typeface="Open Sans"/>
                <a:ea typeface="Open Sans"/>
                <a:cs typeface="Open Sans"/>
                <a:sym typeface="Open Sans"/>
              </a:rPr>
              <a:t>Một số thành phần của Agent bao gồm:</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Model: Mô hình ngôn ngữ đứng sau chatbot(GPT-3.5, GPT-4o, Gemini, DeepSeek,...). Quyết định mức độ thông minh, tốc độ và chất lượng phản hồi.</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Persona &amp; Prompt: Định nghĩa vai trò, giọng điệu, mục tiêu và cách phản hồi của chatbot.</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Knowledge: Là các tài liệu như PDF, word, văn bản, markdown… được nạp vào để Agent hiểu và phản hồi theo nội dung đó.</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Workflow: Hệ thống có logic điều kiện giúp bot phản hồi theo từng bước, gợi ý câu hỏi,…</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Memory: Giúp Agent ghi nhớ nội dung các tin nhắn trước trong cùng một phiên.</a:t>
            </a:r>
          </a:p>
          <a:p>
            <a:pPr algn="l">
              <a:lnSpc>
                <a:spcPts val="44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9</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2.6</a:t>
              </a:r>
            </a:p>
          </p:txBody>
        </p:sp>
      </p:grpSp>
      <p:sp>
        <p:nvSpPr>
          <p:cNvPr name="Freeform 12" id="12"/>
          <p:cNvSpPr/>
          <p:nvPr/>
        </p:nvSpPr>
        <p:spPr>
          <a:xfrm flipH="false" flipV="false" rot="0">
            <a:off x="1598921" y="3098972"/>
            <a:ext cx="15401068" cy="4089056"/>
          </a:xfrm>
          <a:custGeom>
            <a:avLst/>
            <a:gdLst/>
            <a:ahLst/>
            <a:cxnLst/>
            <a:rect r="r" b="b" t="t" l="l"/>
            <a:pathLst>
              <a:path h="4089056" w="15401068">
                <a:moveTo>
                  <a:pt x="0" y="0"/>
                </a:moveTo>
                <a:lnTo>
                  <a:pt x="15401068" y="0"/>
                </a:lnTo>
                <a:lnTo>
                  <a:pt x="15401068" y="4089056"/>
                </a:lnTo>
                <a:lnTo>
                  <a:pt x="0" y="4089056"/>
                </a:lnTo>
                <a:lnTo>
                  <a:pt x="0" y="0"/>
                </a:lnTo>
                <a:close/>
              </a:path>
            </a:pathLst>
          </a:custGeom>
          <a:blipFill>
            <a:blip r:embed="rId2"/>
            <a:stretch>
              <a:fillRect l="0" t="-2258" r="0" b="-2258"/>
            </a:stretch>
          </a:blipFill>
        </p:spPr>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Luồng hoạt động của chatbot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5559011" y="5004178"/>
            <a:ext cx="8766455" cy="6222327"/>
          </a:xfrm>
          <a:custGeom>
            <a:avLst/>
            <a:gdLst/>
            <a:ahLst/>
            <a:cxnLst/>
            <a:rect r="r" b="b" t="t" l="l"/>
            <a:pathLst>
              <a:path h="6222327" w="8766455">
                <a:moveTo>
                  <a:pt x="0" y="0"/>
                </a:moveTo>
                <a:lnTo>
                  <a:pt x="8766455" y="0"/>
                </a:lnTo>
                <a:lnTo>
                  <a:pt x="8766455" y="6222327"/>
                </a:lnTo>
                <a:lnTo>
                  <a:pt x="0" y="6222327"/>
                </a:lnTo>
                <a:lnTo>
                  <a:pt x="0" y="0"/>
                </a:lnTo>
                <a:close/>
              </a:path>
            </a:pathLst>
          </a:custGeom>
          <a:blipFill>
            <a:blip r:embed="rId2"/>
            <a:stretch>
              <a:fillRect l="0" t="0" r="0" b="0"/>
            </a:stretch>
          </a:blipFill>
        </p:spPr>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
        <p:nvSpPr>
          <p:cNvPr name="TextBox 15" id="15"/>
          <p:cNvSpPr txBox="true"/>
          <p:nvPr/>
        </p:nvSpPr>
        <p:spPr>
          <a:xfrm rot="0">
            <a:off x="1301133" y="2473703"/>
            <a:ext cx="16230600" cy="1073149"/>
          </a:xfrm>
          <a:prstGeom prst="rect">
            <a:avLst/>
          </a:prstGeom>
        </p:spPr>
        <p:txBody>
          <a:bodyPr anchor="t" rtlCol="false" tIns="0" lIns="0" bIns="0" rIns="0">
            <a:spAutoFit/>
          </a:bodyPr>
          <a:lstStyle/>
          <a:p>
            <a:pPr algn="l">
              <a:lnSpc>
                <a:spcPts val="4420"/>
              </a:lnSpc>
            </a:pPr>
            <a:r>
              <a:rPr lang="en-US" sz="2600" b="true">
                <a:solidFill>
                  <a:srgbClr val="000000"/>
                </a:solidFill>
                <a:latin typeface="Open Sans Bold"/>
                <a:ea typeface="Open Sans Bold"/>
                <a:cs typeface="Open Sans Bold"/>
                <a:sym typeface="Open Sans Bold"/>
              </a:rPr>
              <a:t>Content-based Filtering</a:t>
            </a:r>
            <a:r>
              <a:rPr lang="en-US" sz="2600">
                <a:solidFill>
                  <a:srgbClr val="000000"/>
                </a:solidFill>
                <a:latin typeface="Open Sans"/>
                <a:ea typeface="Open Sans"/>
                <a:cs typeface="Open Sans"/>
                <a:sym typeface="Open Sans"/>
              </a:rPr>
              <a:t> là một phương pháp gợi ý sản phẩm dựa vào đặc điểm của sản phẩm và sở thích trước đó của người dùng.</a:t>
            </a:r>
          </a:p>
        </p:txBody>
      </p:sp>
      <p:sp>
        <p:nvSpPr>
          <p:cNvPr name="TextBox 16" id="16"/>
          <p:cNvSpPr txBox="true"/>
          <p:nvPr/>
        </p:nvSpPr>
        <p:spPr>
          <a:xfrm rot="0">
            <a:off x="1267510" y="3708778"/>
            <a:ext cx="13593663" cy="2730500"/>
          </a:xfrm>
          <a:prstGeom prst="rect">
            <a:avLst/>
          </a:prstGeom>
        </p:spPr>
        <p:txBody>
          <a:bodyPr anchor="t" rtlCol="false" tIns="0" lIns="0" bIns="0" rIns="0">
            <a:spAutoFit/>
          </a:bodyPr>
          <a:lstStyle/>
          <a:p>
            <a:pPr algn="l">
              <a:lnSpc>
                <a:spcPts val="4420"/>
              </a:lnSpc>
            </a:pPr>
            <a:r>
              <a:rPr lang="en-US" sz="2600" spc="52">
                <a:solidFill>
                  <a:srgbClr val="000000"/>
                </a:solidFill>
                <a:latin typeface="Open Sans"/>
                <a:ea typeface="Open Sans"/>
                <a:cs typeface="Open Sans"/>
                <a:sym typeface="Open Sans"/>
              </a:rPr>
              <a:t>Cá</a:t>
            </a:r>
            <a:r>
              <a:rPr lang="en-US" sz="2600" spc="52">
                <a:solidFill>
                  <a:srgbClr val="000000"/>
                </a:solidFill>
                <a:latin typeface="Open Sans"/>
                <a:ea typeface="Open Sans"/>
                <a:cs typeface="Open Sans"/>
                <a:sym typeface="Open Sans"/>
              </a:rPr>
              <a:t>c bước thực hiện:</a:t>
            </a:r>
          </a:p>
          <a:p>
            <a:pPr algn="l">
              <a:lnSpc>
                <a:spcPts val="4420"/>
              </a:lnSpc>
            </a:pPr>
            <a:r>
              <a:rPr lang="en-US" sz="2600" spc="52">
                <a:solidFill>
                  <a:srgbClr val="000000"/>
                </a:solidFill>
                <a:latin typeface="Open Sans"/>
                <a:ea typeface="Open Sans"/>
                <a:cs typeface="Open Sans"/>
                <a:sym typeface="Open Sans"/>
              </a:rPr>
              <a:t>Bước 1: Biểu diễn các sản phẩm d</a:t>
            </a:r>
            <a:r>
              <a:rPr lang="en-US" sz="2600" spc="52">
                <a:solidFill>
                  <a:srgbClr val="000000"/>
                </a:solidFill>
                <a:latin typeface="Open Sans"/>
                <a:ea typeface="Open Sans"/>
                <a:cs typeface="Open Sans"/>
                <a:sym typeface="Open Sans"/>
              </a:rPr>
              <a:t>ướ</a:t>
            </a:r>
            <a:r>
              <a:rPr lang="en-US" sz="2600" spc="52">
                <a:solidFill>
                  <a:srgbClr val="000000"/>
                </a:solidFill>
                <a:latin typeface="Open Sans"/>
                <a:ea typeface="Open Sans"/>
                <a:cs typeface="Open Sans"/>
                <a:sym typeface="Open Sans"/>
              </a:rPr>
              <a:t>i dạng vector đặc trưng</a:t>
            </a:r>
          </a:p>
          <a:p>
            <a:pPr algn="l">
              <a:lnSpc>
                <a:spcPts val="4420"/>
              </a:lnSpc>
            </a:pPr>
            <a:r>
              <a:rPr lang="en-US" sz="2600" spc="52">
                <a:solidFill>
                  <a:srgbClr val="000000"/>
                </a:solidFill>
                <a:latin typeface="Open Sans"/>
                <a:ea typeface="Open Sans"/>
                <a:cs typeface="Open Sans"/>
                <a:sym typeface="Open Sans"/>
              </a:rPr>
              <a:t>Bước 2: </a:t>
            </a:r>
            <a:r>
              <a:rPr lang="en-US" sz="2600" spc="52">
                <a:solidFill>
                  <a:srgbClr val="000000"/>
                </a:solidFill>
                <a:latin typeface="Open Sans"/>
                <a:ea typeface="Open Sans"/>
                <a:cs typeface="Open Sans"/>
                <a:sym typeface="Open Sans"/>
              </a:rPr>
              <a:t>Tính độ tương đồng giữa người dùng và sản phẩm mới dùng Cosine similarity</a:t>
            </a:r>
          </a:p>
          <a:p>
            <a:pPr algn="l">
              <a:lnSpc>
                <a:spcPts val="4420"/>
              </a:lnSpc>
            </a:pPr>
            <a:r>
              <a:rPr lang="en-US" sz="2600" spc="52">
                <a:solidFill>
                  <a:srgbClr val="000000"/>
                </a:solidFill>
                <a:latin typeface="Open Sans"/>
                <a:ea typeface="Open Sans"/>
                <a:cs typeface="Open Sans"/>
                <a:sym typeface="Open Sans"/>
              </a:rPr>
              <a:t>Bước 3: </a:t>
            </a:r>
            <a:r>
              <a:rPr lang="en-US" sz="2600" spc="52">
                <a:solidFill>
                  <a:srgbClr val="000000"/>
                </a:solidFill>
                <a:latin typeface="Open Sans"/>
                <a:ea typeface="Open Sans"/>
                <a:cs typeface="Open Sans"/>
                <a:sym typeface="Open Sans"/>
              </a:rPr>
              <a:t>Gợi ý sản phẩm có độ tương đồng cao nhất</a:t>
            </a:r>
          </a:p>
          <a:p>
            <a:pPr algn="l">
              <a:lnSpc>
                <a:spcPts val="442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11</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5722815" y="6754705"/>
            <a:ext cx="10959169" cy="3532295"/>
          </a:xfrm>
          <a:custGeom>
            <a:avLst/>
            <a:gdLst/>
            <a:ahLst/>
            <a:cxnLst/>
            <a:rect r="r" b="b" t="t" l="l"/>
            <a:pathLst>
              <a:path h="3532295" w="10959169">
                <a:moveTo>
                  <a:pt x="0" y="0"/>
                </a:moveTo>
                <a:lnTo>
                  <a:pt x="10959169" y="0"/>
                </a:lnTo>
                <a:lnTo>
                  <a:pt x="10959169" y="3532295"/>
                </a:lnTo>
                <a:lnTo>
                  <a:pt x="0" y="3532295"/>
                </a:lnTo>
                <a:lnTo>
                  <a:pt x="0" y="0"/>
                </a:lnTo>
                <a:close/>
              </a:path>
            </a:pathLst>
          </a:custGeom>
          <a:blipFill>
            <a:blip r:embed="rId2"/>
            <a:stretch>
              <a:fillRect l="-723" t="0" r="0" b="0"/>
            </a:stretch>
          </a:blipFill>
        </p:spPr>
      </p:sp>
      <p:sp>
        <p:nvSpPr>
          <p:cNvPr name="TextBox 13" id="13"/>
          <p:cNvSpPr txBox="true"/>
          <p:nvPr/>
        </p:nvSpPr>
        <p:spPr>
          <a:xfrm rot="0">
            <a:off x="1418165" y="2252875"/>
            <a:ext cx="16230600" cy="4940299"/>
          </a:xfrm>
          <a:prstGeom prst="rect">
            <a:avLst/>
          </a:prstGeom>
        </p:spPr>
        <p:txBody>
          <a:bodyPr anchor="t" rtlCol="false" tIns="0" lIns="0" bIns="0" rIns="0">
            <a:spAutoFit/>
          </a:bodyPr>
          <a:lstStyle/>
          <a:p>
            <a:pPr algn="l">
              <a:lnSpc>
                <a:spcPts val="4420"/>
              </a:lnSpc>
            </a:pPr>
            <a:r>
              <a:rPr lang="en-US" sz="2600" b="true">
                <a:solidFill>
                  <a:srgbClr val="000000"/>
                </a:solidFill>
                <a:latin typeface="Open Sans Bold"/>
                <a:ea typeface="Open Sans Bold"/>
                <a:cs typeface="Open Sans Bold"/>
                <a:sym typeface="Open Sans Bold"/>
              </a:rPr>
              <a:t>Neighborhood-based Collaborative Filtering</a:t>
            </a:r>
            <a:r>
              <a:rPr lang="en-US" sz="2600">
                <a:solidFill>
                  <a:srgbClr val="000000"/>
                </a:solidFill>
                <a:latin typeface="Open Sans"/>
                <a:ea typeface="Open Sans"/>
                <a:cs typeface="Open Sans"/>
                <a:sym typeface="Open Sans"/>
              </a:rPr>
              <a:t> là một kỹ thuật dựa trên việc tìm kiếm những người dùng (hoặc sản phẩm) có hành vi tương đồng với người dùng hiện tại để đưa ra gợi ý.</a:t>
            </a:r>
          </a:p>
          <a:p>
            <a:pPr algn="l">
              <a:lnSpc>
                <a:spcPts val="4420"/>
              </a:lnSpc>
            </a:pPr>
            <a:r>
              <a:rPr lang="en-US" sz="2600">
                <a:solidFill>
                  <a:srgbClr val="000000"/>
                </a:solidFill>
                <a:latin typeface="Open Sans"/>
                <a:ea typeface="Open Sans"/>
                <a:cs typeface="Open Sans"/>
                <a:sym typeface="Open Sans"/>
              </a:rPr>
              <a:t>Có 2 loại: User-based Collaborative Filtering và Item-based Collaborative Filtering</a:t>
            </a:r>
          </a:p>
          <a:p>
            <a:pPr algn="l">
              <a:lnSpc>
                <a:spcPts val="4420"/>
              </a:lnSpc>
            </a:pPr>
            <a:r>
              <a:rPr lang="en-US" sz="2600">
                <a:solidFill>
                  <a:srgbClr val="000000"/>
                </a:solidFill>
                <a:latin typeface="Open Sans"/>
                <a:ea typeface="Open Sans"/>
                <a:cs typeface="Open Sans"/>
                <a:sym typeface="Open Sans"/>
              </a:rPr>
              <a:t>Các bước thực hiện:</a:t>
            </a:r>
          </a:p>
          <a:p>
            <a:pPr algn="l">
              <a:lnSpc>
                <a:spcPts val="4420"/>
              </a:lnSpc>
            </a:pPr>
            <a:r>
              <a:rPr lang="en-US" sz="2600">
                <a:solidFill>
                  <a:srgbClr val="000000"/>
                </a:solidFill>
                <a:latin typeface="Open Sans"/>
                <a:ea typeface="Open Sans"/>
                <a:cs typeface="Open Sans"/>
                <a:sym typeface="Open Sans"/>
              </a:rPr>
              <a:t>Bước 1: Tạo ma trận người dùng – sản phẩm</a:t>
            </a:r>
          </a:p>
          <a:p>
            <a:pPr algn="l">
              <a:lnSpc>
                <a:spcPts val="4420"/>
              </a:lnSpc>
            </a:pPr>
            <a:r>
              <a:rPr lang="en-US" sz="2600">
                <a:solidFill>
                  <a:srgbClr val="000000"/>
                </a:solidFill>
                <a:latin typeface="Open Sans"/>
                <a:ea typeface="Open Sans"/>
                <a:cs typeface="Open Sans"/>
                <a:sym typeface="Open Sans"/>
              </a:rPr>
              <a:t>Bước 2: Tính độ tương đồng giữa người dùng hoặc giữa sản phẩm dùng Cosine Similarity</a:t>
            </a:r>
          </a:p>
          <a:p>
            <a:pPr algn="l">
              <a:lnSpc>
                <a:spcPts val="4420"/>
              </a:lnSpc>
            </a:pPr>
            <a:r>
              <a:rPr lang="en-US" sz="2600">
                <a:solidFill>
                  <a:srgbClr val="000000"/>
                </a:solidFill>
                <a:latin typeface="Open Sans"/>
                <a:ea typeface="Open Sans"/>
                <a:cs typeface="Open Sans"/>
                <a:sym typeface="Open Sans"/>
              </a:rPr>
              <a:t>Bước 3: Chọn K hàng xóm gần nhất</a:t>
            </a:r>
          </a:p>
          <a:p>
            <a:pPr algn="l">
              <a:lnSpc>
                <a:spcPts val="4420"/>
              </a:lnSpc>
            </a:pPr>
            <a:r>
              <a:rPr lang="en-US" sz="2600">
                <a:solidFill>
                  <a:srgbClr val="000000"/>
                </a:solidFill>
                <a:latin typeface="Open Sans"/>
                <a:ea typeface="Open Sans"/>
                <a:cs typeface="Open Sans"/>
                <a:sym typeface="Open Sans"/>
              </a:rPr>
              <a:t>Bước 4: Dự đoán điểm cho sản phẩm chưa có đánh giá</a:t>
            </a:r>
          </a:p>
          <a:p>
            <a:pPr algn="l">
              <a:lnSpc>
                <a:spcPts val="4420"/>
              </a:lnSpc>
            </a:pPr>
            <a:r>
              <a:rPr lang="en-US" sz="2600">
                <a:solidFill>
                  <a:srgbClr val="000000"/>
                </a:solidFill>
                <a:latin typeface="Open Sans"/>
                <a:ea typeface="Open Sans"/>
                <a:cs typeface="Open Sans"/>
                <a:sym typeface="Open Sans"/>
              </a:rPr>
              <a:t>Bước 5: Gợi ý sản phẩm</a:t>
            </a:r>
          </a:p>
        </p:txBody>
      </p:sp>
      <p:sp>
        <p:nvSpPr>
          <p:cNvPr name="TextBox 14" id="14"/>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5" id="15"/>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Phương pháp gợi ý sản phẩm</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12</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TextBox 12" id="12"/>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3" id="13"/>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
        <p:nvSpPr>
          <p:cNvPr name="TextBox 14" id="14"/>
          <p:cNvSpPr txBox="true"/>
          <p:nvPr/>
        </p:nvSpPr>
        <p:spPr>
          <a:xfrm rot="0">
            <a:off x="1456265" y="2365887"/>
            <a:ext cx="16230600" cy="4006215"/>
          </a:xfrm>
          <a:prstGeom prst="rect">
            <a:avLst/>
          </a:prstGeom>
        </p:spPr>
        <p:txBody>
          <a:bodyPr anchor="t" rtlCol="false" tIns="0" lIns="0" bIns="0" rIns="0">
            <a:spAutoFit/>
          </a:bodyPr>
          <a:lstStyle/>
          <a:p>
            <a:pPr algn="l">
              <a:lnSpc>
                <a:spcPts val="3900"/>
              </a:lnSpc>
            </a:pPr>
            <a:r>
              <a:rPr lang="en-US" sz="2600" b="true">
                <a:solidFill>
                  <a:srgbClr val="000000"/>
                </a:solidFill>
                <a:latin typeface="Open Sans Bold"/>
                <a:ea typeface="Open Sans Bold"/>
                <a:cs typeface="Open Sans Bold"/>
                <a:sym typeface="Open Sans Bold"/>
              </a:rPr>
              <a:t>Hybrid Recommendation </a:t>
            </a:r>
            <a:r>
              <a:rPr lang="en-US" sz="2600">
                <a:solidFill>
                  <a:srgbClr val="000000"/>
                </a:solidFill>
                <a:latin typeface="Open Sans"/>
                <a:ea typeface="Open Sans"/>
                <a:cs typeface="Open Sans"/>
                <a:sym typeface="Open Sans"/>
              </a:rPr>
              <a:t>là phương pháp kết hợp từ 2 hoặc nhiều kỹ thuật gợi ý khác nhau để khắc phục điểm yếu của từng phương pháp riêng lẻ và tăng độ chính xác khi đề xuất nội dung/sản phẩm cho người dùng.</a:t>
            </a:r>
          </a:p>
          <a:p>
            <a:pPr algn="l">
              <a:lnSpc>
                <a:spcPts val="4420"/>
              </a:lnSpc>
            </a:pPr>
            <a:r>
              <a:rPr lang="en-US" sz="2600">
                <a:solidFill>
                  <a:srgbClr val="000000"/>
                </a:solidFill>
                <a:latin typeface="Open Sans"/>
                <a:ea typeface="Open Sans"/>
                <a:cs typeface="Open Sans"/>
                <a:sym typeface="Open Sans"/>
              </a:rPr>
              <a:t>Các bước thực hiện</a:t>
            </a:r>
            <a:r>
              <a:rPr lang="en-US" sz="2600">
                <a:solidFill>
                  <a:srgbClr val="000000"/>
                </a:solidFill>
                <a:latin typeface="Open Sans"/>
                <a:ea typeface="Open Sans"/>
                <a:cs typeface="Open Sans"/>
                <a:sym typeface="Open Sans"/>
              </a:rPr>
              <a:t>:</a:t>
            </a:r>
          </a:p>
          <a:p>
            <a:pPr algn="l">
              <a:lnSpc>
                <a:spcPts val="3900"/>
              </a:lnSpc>
            </a:pPr>
            <a:r>
              <a:rPr lang="en-US" sz="2600">
                <a:solidFill>
                  <a:srgbClr val="000000"/>
                </a:solidFill>
                <a:latin typeface="Open Sans"/>
                <a:ea typeface="Open Sans"/>
                <a:cs typeface="Open Sans"/>
                <a:sym typeface="Open Sans"/>
              </a:rPr>
              <a:t>Bước 1: Tính điểm gợi ý theo Content-based Filtering</a:t>
            </a:r>
          </a:p>
          <a:p>
            <a:pPr algn="l">
              <a:lnSpc>
                <a:spcPts val="3900"/>
              </a:lnSpc>
            </a:pPr>
            <a:r>
              <a:rPr lang="en-US" sz="2600">
                <a:solidFill>
                  <a:srgbClr val="000000"/>
                </a:solidFill>
                <a:latin typeface="Open Sans"/>
                <a:ea typeface="Open Sans"/>
                <a:cs typeface="Open Sans"/>
                <a:sym typeface="Open Sans"/>
              </a:rPr>
              <a:t>Bước 2: Tính điểm gợi ý theo Collaborative Filtering</a:t>
            </a:r>
          </a:p>
          <a:p>
            <a:pPr algn="l">
              <a:lnSpc>
                <a:spcPts val="3900"/>
              </a:lnSpc>
            </a:pPr>
            <a:r>
              <a:rPr lang="en-US" sz="2600">
                <a:solidFill>
                  <a:srgbClr val="000000"/>
                </a:solidFill>
                <a:latin typeface="Open Sans"/>
                <a:ea typeface="Open Sans"/>
                <a:cs typeface="Open Sans"/>
                <a:sym typeface="Open Sans"/>
              </a:rPr>
              <a:t>Bước 3: Kết hợp 2 điểm gợi ý bằng phương pháp trọng số (Weighted Hybrid)</a:t>
            </a:r>
          </a:p>
          <a:p>
            <a:pPr algn="l">
              <a:lnSpc>
                <a:spcPts val="3900"/>
              </a:lnSpc>
            </a:pPr>
            <a:r>
              <a:rPr lang="en-US" sz="2600">
                <a:solidFill>
                  <a:srgbClr val="000000"/>
                </a:solidFill>
                <a:latin typeface="Open Sans"/>
                <a:ea typeface="Open Sans"/>
                <a:cs typeface="Open Sans"/>
                <a:sym typeface="Open Sans"/>
              </a:rPr>
              <a:t>Bước 4: Sắp xếp sản phẩm theo điểm gợi ý và hiển thị</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13</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1547258" y="2405275"/>
            <a:ext cx="15832389" cy="7602845"/>
          </a:xfrm>
          <a:custGeom>
            <a:avLst/>
            <a:gdLst/>
            <a:ahLst/>
            <a:cxnLst/>
            <a:rect r="r" b="b" t="t" l="l"/>
            <a:pathLst>
              <a:path h="7602845" w="15832389">
                <a:moveTo>
                  <a:pt x="0" y="0"/>
                </a:moveTo>
                <a:lnTo>
                  <a:pt x="15832389" y="0"/>
                </a:lnTo>
                <a:lnTo>
                  <a:pt x="15832389" y="7602845"/>
                </a:lnTo>
                <a:lnTo>
                  <a:pt x="0" y="7602845"/>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15</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6329586" y="1355511"/>
            <a:ext cx="7640579" cy="8830505"/>
          </a:xfrm>
          <a:custGeom>
            <a:avLst/>
            <a:gdLst/>
            <a:ahLst/>
            <a:cxnLst/>
            <a:rect r="r" b="b" t="t" l="l"/>
            <a:pathLst>
              <a:path h="8830505" w="7640579">
                <a:moveTo>
                  <a:pt x="0" y="0"/>
                </a:moveTo>
                <a:lnTo>
                  <a:pt x="7640579" y="0"/>
                </a:lnTo>
                <a:lnTo>
                  <a:pt x="7640579" y="8830505"/>
                </a:lnTo>
                <a:lnTo>
                  <a:pt x="0" y="8830505"/>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17</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1575137" y="2804281"/>
            <a:ext cx="16168868" cy="5376149"/>
          </a:xfrm>
          <a:custGeom>
            <a:avLst/>
            <a:gdLst/>
            <a:ahLst/>
            <a:cxnLst/>
            <a:rect r="r" b="b" t="t" l="l"/>
            <a:pathLst>
              <a:path h="5376149" w="16168868">
                <a:moveTo>
                  <a:pt x="0" y="0"/>
                </a:moveTo>
                <a:lnTo>
                  <a:pt x="16168867" y="0"/>
                </a:lnTo>
                <a:lnTo>
                  <a:pt x="16168867" y="5376149"/>
                </a:lnTo>
                <a:lnTo>
                  <a:pt x="0" y="5376149"/>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18</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6083007" y="2103859"/>
            <a:ext cx="7768677" cy="3704446"/>
          </a:xfrm>
          <a:custGeom>
            <a:avLst/>
            <a:gdLst/>
            <a:ahLst/>
            <a:cxnLst/>
            <a:rect r="r" b="b" t="t" l="l"/>
            <a:pathLst>
              <a:path h="3704446" w="7768677">
                <a:moveTo>
                  <a:pt x="0" y="0"/>
                </a:moveTo>
                <a:lnTo>
                  <a:pt x="7768677" y="0"/>
                </a:lnTo>
                <a:lnTo>
                  <a:pt x="7768677" y="3704447"/>
                </a:lnTo>
                <a:lnTo>
                  <a:pt x="0" y="3704447"/>
                </a:lnTo>
                <a:lnTo>
                  <a:pt x="0" y="0"/>
                </a:lnTo>
                <a:close/>
              </a:path>
            </a:pathLst>
          </a:custGeom>
          <a:blipFill>
            <a:blip r:embed="rId2"/>
            <a:stretch>
              <a:fillRect l="0" t="0" r="0" b="0"/>
            </a:stretch>
          </a:blipFill>
        </p:spPr>
      </p:sp>
      <p:sp>
        <p:nvSpPr>
          <p:cNvPr name="Freeform 13" id="13"/>
          <p:cNvSpPr/>
          <p:nvPr/>
        </p:nvSpPr>
        <p:spPr>
          <a:xfrm flipH="false" flipV="false" rot="0">
            <a:off x="6083007" y="6105304"/>
            <a:ext cx="8274573" cy="3346542"/>
          </a:xfrm>
          <a:custGeom>
            <a:avLst/>
            <a:gdLst/>
            <a:ahLst/>
            <a:cxnLst/>
            <a:rect r="r" b="b" t="t" l="l"/>
            <a:pathLst>
              <a:path h="3346542" w="8274573">
                <a:moveTo>
                  <a:pt x="0" y="0"/>
                </a:moveTo>
                <a:lnTo>
                  <a:pt x="8274573" y="0"/>
                </a:lnTo>
                <a:lnTo>
                  <a:pt x="8274573" y="3346543"/>
                </a:lnTo>
                <a:lnTo>
                  <a:pt x="0" y="3346543"/>
                </a:lnTo>
                <a:lnTo>
                  <a:pt x="0" y="0"/>
                </a:lnTo>
                <a:close/>
              </a:path>
            </a:pathLst>
          </a:custGeom>
          <a:blipFill>
            <a:blip r:embed="rId3"/>
            <a:stretch>
              <a:fillRect l="0" t="0" r="0" b="0"/>
            </a:stretch>
          </a:blipFill>
        </p:spPr>
      </p:sp>
      <p:sp>
        <p:nvSpPr>
          <p:cNvPr name="TextBox 14" id="14"/>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5" id="15"/>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457766" cy="10484312"/>
            <a:chOff x="0" y="0"/>
            <a:chExt cx="8610355" cy="13979083"/>
          </a:xfrm>
        </p:grpSpPr>
        <p:pic>
          <p:nvPicPr>
            <p:cNvPr name="Picture 3" id="3"/>
            <p:cNvPicPr>
              <a:picLocks noChangeAspect="true"/>
            </p:cNvPicPr>
            <p:nvPr/>
          </p:nvPicPr>
          <p:blipFill>
            <a:blip r:embed="rId2"/>
            <a:srcRect l="32262" t="0" r="38017" b="0"/>
            <a:stretch>
              <a:fillRect/>
            </a:stretch>
          </p:blipFill>
          <p:spPr>
            <a:xfrm flipH="false" flipV="false">
              <a:off x="0" y="0"/>
              <a:ext cx="8610355" cy="13979083"/>
            </a:xfrm>
            <a:prstGeom prst="rect">
              <a:avLst/>
            </a:prstGeom>
          </p:spPr>
        </p:pic>
      </p:grpSp>
      <p:grpSp>
        <p:nvGrpSpPr>
          <p:cNvPr name="Group 4" id="4"/>
          <p:cNvGrpSpPr/>
          <p:nvPr/>
        </p:nvGrpSpPr>
        <p:grpSpPr>
          <a:xfrm rot="0">
            <a:off x="17259300"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028700" cy="3177813"/>
            <a:chOff x="0" y="0"/>
            <a:chExt cx="812800" cy="2510865"/>
          </a:xfrm>
        </p:grpSpPr>
        <p:sp>
          <p:nvSpPr>
            <p:cNvPr name="Freeform 8" id="8"/>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9" id="9"/>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297118" y="625126"/>
            <a:ext cx="5046523" cy="1244600"/>
          </a:xfrm>
          <a:prstGeom prst="rect">
            <a:avLst/>
          </a:prstGeom>
        </p:spPr>
        <p:txBody>
          <a:bodyPr anchor="t" rtlCol="false" tIns="0" lIns="0" bIns="0" rIns="0">
            <a:spAutoFit/>
          </a:bodyPr>
          <a:lstStyle/>
          <a:p>
            <a:pPr algn="l">
              <a:lnSpc>
                <a:spcPts val="9100"/>
              </a:lnSpc>
            </a:pPr>
            <a:r>
              <a:rPr lang="en-US" sz="6500" b="true">
                <a:solidFill>
                  <a:srgbClr val="000000"/>
                </a:solidFill>
                <a:latin typeface="Arial Bold"/>
                <a:ea typeface="Arial Bold"/>
                <a:cs typeface="Arial Bold"/>
                <a:sym typeface="Arial Bold"/>
              </a:rPr>
              <a:t>NỘI DUNG</a:t>
            </a:r>
          </a:p>
        </p:txBody>
      </p:sp>
      <p:grpSp>
        <p:nvGrpSpPr>
          <p:cNvPr name="Group 14" id="14"/>
          <p:cNvGrpSpPr/>
          <p:nvPr/>
        </p:nvGrpSpPr>
        <p:grpSpPr>
          <a:xfrm rot="0">
            <a:off x="7297118" y="2681541"/>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I</a:t>
              </a:r>
            </a:p>
          </p:txBody>
        </p:sp>
      </p:grpSp>
      <p:grpSp>
        <p:nvGrpSpPr>
          <p:cNvPr name="Group 17" id="17"/>
          <p:cNvGrpSpPr/>
          <p:nvPr/>
        </p:nvGrpSpPr>
        <p:grpSpPr>
          <a:xfrm rot="0">
            <a:off x="7297118" y="3862487"/>
            <a:ext cx="969409" cy="96940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9" id="19"/>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II</a:t>
              </a:r>
            </a:p>
          </p:txBody>
        </p:sp>
      </p:grpSp>
      <p:grpSp>
        <p:nvGrpSpPr>
          <p:cNvPr name="Group 20" id="20"/>
          <p:cNvGrpSpPr/>
          <p:nvPr/>
        </p:nvGrpSpPr>
        <p:grpSpPr>
          <a:xfrm rot="0">
            <a:off x="7297118" y="5043433"/>
            <a:ext cx="969409" cy="96940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2" id="22"/>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III</a:t>
              </a:r>
            </a:p>
          </p:txBody>
        </p:sp>
      </p:grpSp>
      <p:grpSp>
        <p:nvGrpSpPr>
          <p:cNvPr name="Group 23" id="23"/>
          <p:cNvGrpSpPr/>
          <p:nvPr/>
        </p:nvGrpSpPr>
        <p:grpSpPr>
          <a:xfrm rot="0">
            <a:off x="7297118" y="6224379"/>
            <a:ext cx="969409" cy="969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5" id="25"/>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IV</a:t>
              </a:r>
            </a:p>
          </p:txBody>
        </p:sp>
      </p:grpSp>
      <p:grpSp>
        <p:nvGrpSpPr>
          <p:cNvPr name="Group 26" id="26"/>
          <p:cNvGrpSpPr/>
          <p:nvPr/>
        </p:nvGrpSpPr>
        <p:grpSpPr>
          <a:xfrm rot="0">
            <a:off x="15011231" y="1028700"/>
            <a:ext cx="1652841" cy="165284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4814124" y="816351"/>
            <a:ext cx="771724" cy="7717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8485829" y="2855095"/>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TỔNG QUAN</a:t>
            </a:r>
          </a:p>
        </p:txBody>
      </p:sp>
      <p:sp>
        <p:nvSpPr>
          <p:cNvPr name="TextBox 33" id="33"/>
          <p:cNvSpPr txBox="true"/>
          <p:nvPr/>
        </p:nvSpPr>
        <p:spPr>
          <a:xfrm rot="0">
            <a:off x="8485829" y="4036041"/>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NGHIÊN CỨU LÝ THUYẾT</a:t>
            </a:r>
          </a:p>
        </p:txBody>
      </p:sp>
      <p:sp>
        <p:nvSpPr>
          <p:cNvPr name="TextBox 34" id="34"/>
          <p:cNvSpPr txBox="true"/>
          <p:nvPr/>
        </p:nvSpPr>
        <p:spPr>
          <a:xfrm rot="0">
            <a:off x="8485829" y="5216987"/>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HIỆN THỰC HÓA NGHIÊN CỨU</a:t>
            </a:r>
          </a:p>
        </p:txBody>
      </p:sp>
      <p:sp>
        <p:nvSpPr>
          <p:cNvPr name="TextBox 35" id="35"/>
          <p:cNvSpPr txBox="true"/>
          <p:nvPr/>
        </p:nvSpPr>
        <p:spPr>
          <a:xfrm rot="0">
            <a:off x="8485829" y="6397933"/>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KẾT QUẢ NGHIÊN CỨU</a:t>
            </a:r>
          </a:p>
        </p:txBody>
      </p:sp>
      <p:grpSp>
        <p:nvGrpSpPr>
          <p:cNvPr name="Group 36" id="36"/>
          <p:cNvGrpSpPr/>
          <p:nvPr/>
        </p:nvGrpSpPr>
        <p:grpSpPr>
          <a:xfrm rot="0">
            <a:off x="16179368" y="9317591"/>
            <a:ext cx="969409" cy="96940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38" id="3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a:t>
              </a:r>
            </a:p>
          </p:txBody>
        </p:sp>
      </p:grpSp>
      <p:grpSp>
        <p:nvGrpSpPr>
          <p:cNvPr name="Group 39" id="39"/>
          <p:cNvGrpSpPr/>
          <p:nvPr/>
        </p:nvGrpSpPr>
        <p:grpSpPr>
          <a:xfrm rot="0">
            <a:off x="7297118" y="7403338"/>
            <a:ext cx="969409" cy="96940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41" id="41"/>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V</a:t>
              </a:r>
            </a:p>
          </p:txBody>
        </p:sp>
      </p:grpSp>
      <p:sp>
        <p:nvSpPr>
          <p:cNvPr name="TextBox 42" id="42"/>
          <p:cNvSpPr txBox="true"/>
          <p:nvPr/>
        </p:nvSpPr>
        <p:spPr>
          <a:xfrm rot="0">
            <a:off x="8485829" y="7535617"/>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CÀI ĐẶT THỰC NGHIỆM VÀ DEMO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19</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6329586" y="1403601"/>
            <a:ext cx="7609378" cy="8883399"/>
          </a:xfrm>
          <a:custGeom>
            <a:avLst/>
            <a:gdLst/>
            <a:ahLst/>
            <a:cxnLst/>
            <a:rect r="r" b="b" t="t" l="l"/>
            <a:pathLst>
              <a:path h="8883399" w="7609378">
                <a:moveTo>
                  <a:pt x="0" y="0"/>
                </a:moveTo>
                <a:lnTo>
                  <a:pt x="7609378" y="0"/>
                </a:lnTo>
                <a:lnTo>
                  <a:pt x="7609378" y="8883399"/>
                </a:lnTo>
                <a:lnTo>
                  <a:pt x="0" y="8883399"/>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4757359" y="2308981"/>
            <a:ext cx="10349862" cy="7978019"/>
          </a:xfrm>
          <a:custGeom>
            <a:avLst/>
            <a:gdLst/>
            <a:ahLst/>
            <a:cxnLst/>
            <a:rect r="r" b="b" t="t" l="l"/>
            <a:pathLst>
              <a:path h="7978019" w="10349862">
                <a:moveTo>
                  <a:pt x="0" y="0"/>
                </a:moveTo>
                <a:lnTo>
                  <a:pt x="10349863" y="0"/>
                </a:lnTo>
                <a:lnTo>
                  <a:pt x="10349863" y="7978019"/>
                </a:lnTo>
                <a:lnTo>
                  <a:pt x="0" y="7978019"/>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21</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5372303" y="2405275"/>
            <a:ext cx="9654080" cy="7780742"/>
          </a:xfrm>
          <a:custGeom>
            <a:avLst/>
            <a:gdLst/>
            <a:ahLst/>
            <a:cxnLst/>
            <a:rect r="r" b="b" t="t" l="l"/>
            <a:pathLst>
              <a:path h="7780742" w="9654080">
                <a:moveTo>
                  <a:pt x="0" y="0"/>
                </a:moveTo>
                <a:lnTo>
                  <a:pt x="9654080" y="0"/>
                </a:lnTo>
                <a:lnTo>
                  <a:pt x="9654080" y="7780741"/>
                </a:lnTo>
                <a:lnTo>
                  <a:pt x="0" y="7780741"/>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22</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3.2</a:t>
              </a:r>
            </a:p>
          </p:txBody>
        </p:sp>
      </p:grpSp>
      <p:sp>
        <p:nvSpPr>
          <p:cNvPr name="Freeform 12" id="12"/>
          <p:cNvSpPr/>
          <p:nvPr/>
        </p:nvSpPr>
        <p:spPr>
          <a:xfrm flipH="false" flipV="false" rot="0">
            <a:off x="5729511" y="1441236"/>
            <a:ext cx="7605273" cy="8830505"/>
          </a:xfrm>
          <a:custGeom>
            <a:avLst/>
            <a:gdLst/>
            <a:ahLst/>
            <a:cxnLst/>
            <a:rect r="r" b="b" t="t" l="l"/>
            <a:pathLst>
              <a:path h="8830505" w="7605273">
                <a:moveTo>
                  <a:pt x="0" y="0"/>
                </a:moveTo>
                <a:lnTo>
                  <a:pt x="7605273" y="0"/>
                </a:lnTo>
                <a:lnTo>
                  <a:pt x="7605273" y="8830505"/>
                </a:lnTo>
                <a:lnTo>
                  <a:pt x="0" y="8830505"/>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2893874"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usecase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21002" y="1336461"/>
            <a:ext cx="11518318" cy="8912298"/>
          </a:xfrm>
          <a:custGeom>
            <a:avLst/>
            <a:gdLst/>
            <a:ahLst/>
            <a:cxnLst/>
            <a:rect r="r" b="b" t="t" l="l"/>
            <a:pathLst>
              <a:path h="8912298" w="11518318">
                <a:moveTo>
                  <a:pt x="0" y="0"/>
                </a:moveTo>
                <a:lnTo>
                  <a:pt x="11518318" y="0"/>
                </a:lnTo>
                <a:lnTo>
                  <a:pt x="11518318" y="8912299"/>
                </a:lnTo>
                <a:lnTo>
                  <a:pt x="0" y="8912299"/>
                </a:lnTo>
                <a:lnTo>
                  <a:pt x="0" y="0"/>
                </a:lnTo>
                <a:close/>
              </a:path>
            </a:pathLst>
          </a:custGeom>
          <a:blipFill>
            <a:blip r:embed="rId2"/>
            <a:stretch>
              <a:fillRect l="0" t="0" r="0" b="0"/>
            </a:stretch>
          </a:blipFill>
        </p:spPr>
      </p:sp>
      <p:grpSp>
        <p:nvGrpSpPr>
          <p:cNvPr name="Group 3" id="3"/>
          <p:cNvGrpSpPr/>
          <p:nvPr/>
        </p:nvGrpSpPr>
        <p:grpSpPr>
          <a:xfrm rot="0">
            <a:off x="0" y="0"/>
            <a:ext cx="18288000" cy="1355511"/>
            <a:chOff x="0" y="0"/>
            <a:chExt cx="4816593" cy="357007"/>
          </a:xfrm>
        </p:grpSpPr>
        <p:sp>
          <p:nvSpPr>
            <p:cNvPr name="Freeform 4" id="4"/>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5" id="5"/>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59300" y="9216608"/>
            <a:ext cx="969409" cy="969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8" id="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23</a:t>
              </a:r>
            </a:p>
          </p:txBody>
        </p:sp>
      </p:grpSp>
      <p:sp>
        <p:nvSpPr>
          <p:cNvPr name="AutoShape 9" id="9"/>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10" id="10"/>
          <p:cNvGrpSpPr/>
          <p:nvPr/>
        </p:nvGrpSpPr>
        <p:grpSpPr>
          <a:xfrm rot="0">
            <a:off x="535173" y="1672938"/>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3.3</a:t>
              </a:r>
            </a:p>
          </p:txBody>
        </p:sp>
      </p:gr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2893874"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lớp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24</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662532" y="1714213"/>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3.4</a:t>
              </a:r>
            </a:p>
          </p:txBody>
        </p:sp>
      </p:grpSp>
      <p:sp>
        <p:nvSpPr>
          <p:cNvPr name="Freeform 12" id="12"/>
          <p:cNvSpPr/>
          <p:nvPr/>
        </p:nvSpPr>
        <p:spPr>
          <a:xfrm flipH="false" flipV="false" rot="0">
            <a:off x="6713471" y="1355511"/>
            <a:ext cx="6832603" cy="8830505"/>
          </a:xfrm>
          <a:custGeom>
            <a:avLst/>
            <a:gdLst/>
            <a:ahLst/>
            <a:cxnLst/>
            <a:rect r="r" b="b" t="t" l="l"/>
            <a:pathLst>
              <a:path h="8830505" w="6832603">
                <a:moveTo>
                  <a:pt x="0" y="0"/>
                </a:moveTo>
                <a:lnTo>
                  <a:pt x="6832603" y="0"/>
                </a:lnTo>
                <a:lnTo>
                  <a:pt x="6832603" y="8830505"/>
                </a:lnTo>
                <a:lnTo>
                  <a:pt x="0" y="8830505"/>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849720"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hoạt động đặt hàng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25</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3.5</a:t>
              </a:r>
            </a:p>
          </p:txBody>
        </p:sp>
      </p:grpSp>
      <p:sp>
        <p:nvSpPr>
          <p:cNvPr name="Freeform 12" id="12"/>
          <p:cNvSpPr/>
          <p:nvPr/>
        </p:nvSpPr>
        <p:spPr>
          <a:xfrm flipH="false" flipV="false" rot="0">
            <a:off x="5561355" y="2206472"/>
            <a:ext cx="9856789" cy="8080528"/>
          </a:xfrm>
          <a:custGeom>
            <a:avLst/>
            <a:gdLst/>
            <a:ahLst/>
            <a:cxnLst/>
            <a:rect r="r" b="b" t="t" l="l"/>
            <a:pathLst>
              <a:path h="8080528" w="9856789">
                <a:moveTo>
                  <a:pt x="0" y="0"/>
                </a:moveTo>
                <a:lnTo>
                  <a:pt x="9856788" y="0"/>
                </a:lnTo>
                <a:lnTo>
                  <a:pt x="9856788" y="8080528"/>
                </a:lnTo>
                <a:lnTo>
                  <a:pt x="0" y="8080528"/>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5902869"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hoạt động hủy đơn hàng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26</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3.6</a:t>
              </a:r>
            </a:p>
          </p:txBody>
        </p:sp>
      </p:grpSp>
      <p:sp>
        <p:nvSpPr>
          <p:cNvPr name="Freeform 12" id="12"/>
          <p:cNvSpPr/>
          <p:nvPr/>
        </p:nvSpPr>
        <p:spPr>
          <a:xfrm flipH="false" flipV="false" rot="0">
            <a:off x="8113820" y="1355511"/>
            <a:ext cx="8322751" cy="8830505"/>
          </a:xfrm>
          <a:custGeom>
            <a:avLst/>
            <a:gdLst/>
            <a:ahLst/>
            <a:cxnLst/>
            <a:rect r="r" b="b" t="t" l="l"/>
            <a:pathLst>
              <a:path h="8830505" w="8322751">
                <a:moveTo>
                  <a:pt x="0" y="0"/>
                </a:moveTo>
                <a:lnTo>
                  <a:pt x="8322751" y="0"/>
                </a:lnTo>
                <a:lnTo>
                  <a:pt x="8322751" y="8830505"/>
                </a:lnTo>
                <a:lnTo>
                  <a:pt x="0" y="8830505"/>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646705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hoạt động quản lý sản phẩm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27</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3.7</a:t>
              </a:r>
            </a:p>
          </p:txBody>
        </p:sp>
      </p:grpSp>
      <p:sp>
        <p:nvSpPr>
          <p:cNvPr name="Freeform 12" id="12"/>
          <p:cNvSpPr/>
          <p:nvPr/>
        </p:nvSpPr>
        <p:spPr>
          <a:xfrm flipH="false" flipV="false" rot="0">
            <a:off x="5953110" y="1355511"/>
            <a:ext cx="8976371" cy="8931489"/>
          </a:xfrm>
          <a:custGeom>
            <a:avLst/>
            <a:gdLst/>
            <a:ahLst/>
            <a:cxnLst/>
            <a:rect r="r" b="b" t="t" l="l"/>
            <a:pathLst>
              <a:path h="8931489" w="8976371">
                <a:moveTo>
                  <a:pt x="0" y="0"/>
                </a:moveTo>
                <a:lnTo>
                  <a:pt x="8976371" y="0"/>
                </a:lnTo>
                <a:lnTo>
                  <a:pt x="8976371" y="8931489"/>
                </a:lnTo>
                <a:lnTo>
                  <a:pt x="0" y="8931489"/>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9249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tuần tự đặt hàng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28</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3.8</a:t>
              </a:r>
            </a:p>
          </p:txBody>
        </p:sp>
      </p:grpSp>
      <p:sp>
        <p:nvSpPr>
          <p:cNvPr name="Freeform 12" id="12"/>
          <p:cNvSpPr/>
          <p:nvPr/>
        </p:nvSpPr>
        <p:spPr>
          <a:xfrm flipH="false" flipV="false" rot="0">
            <a:off x="6776141" y="1379333"/>
            <a:ext cx="7426767" cy="8907667"/>
          </a:xfrm>
          <a:custGeom>
            <a:avLst/>
            <a:gdLst/>
            <a:ahLst/>
            <a:cxnLst/>
            <a:rect r="r" b="b" t="t" l="l"/>
            <a:pathLst>
              <a:path h="8907667" w="7426767">
                <a:moveTo>
                  <a:pt x="0" y="0"/>
                </a:moveTo>
                <a:lnTo>
                  <a:pt x="7426767" y="0"/>
                </a:lnTo>
                <a:lnTo>
                  <a:pt x="7426767" y="8907667"/>
                </a:lnTo>
                <a:lnTo>
                  <a:pt x="0" y="8907667"/>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531987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tuần tự hủy đơn hàng</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543194"/>
            <a:chOff x="0" y="0"/>
            <a:chExt cx="4816593" cy="406438"/>
          </a:xfrm>
        </p:grpSpPr>
        <p:sp>
          <p:nvSpPr>
            <p:cNvPr name="Freeform 3" id="3"/>
            <p:cNvSpPr/>
            <p:nvPr/>
          </p:nvSpPr>
          <p:spPr>
            <a:xfrm flipH="false" flipV="false" rot="0">
              <a:off x="0" y="0"/>
              <a:ext cx="4816592" cy="406438"/>
            </a:xfrm>
            <a:custGeom>
              <a:avLst/>
              <a:gdLst/>
              <a:ahLst/>
              <a:cxnLst/>
              <a:rect r="r" b="b" t="t" l="l"/>
              <a:pathLst>
                <a:path h="406438" w="4816592">
                  <a:moveTo>
                    <a:pt x="42333" y="0"/>
                  </a:moveTo>
                  <a:lnTo>
                    <a:pt x="4774259" y="0"/>
                  </a:lnTo>
                  <a:cubicBezTo>
                    <a:pt x="4785487" y="0"/>
                    <a:pt x="4796254" y="4460"/>
                    <a:pt x="4804193" y="12399"/>
                  </a:cubicBezTo>
                  <a:cubicBezTo>
                    <a:pt x="4812132" y="20338"/>
                    <a:pt x="4816592" y="31106"/>
                    <a:pt x="4816592" y="42333"/>
                  </a:cubicBezTo>
                  <a:lnTo>
                    <a:pt x="4816592" y="364105"/>
                  </a:lnTo>
                  <a:cubicBezTo>
                    <a:pt x="4816592" y="375332"/>
                    <a:pt x="4812132" y="386100"/>
                    <a:pt x="4804193" y="394039"/>
                  </a:cubicBezTo>
                  <a:cubicBezTo>
                    <a:pt x="4796254" y="401978"/>
                    <a:pt x="4785487" y="406438"/>
                    <a:pt x="4774259" y="406438"/>
                  </a:cubicBezTo>
                  <a:lnTo>
                    <a:pt x="42333" y="406438"/>
                  </a:lnTo>
                  <a:cubicBezTo>
                    <a:pt x="31106" y="406438"/>
                    <a:pt x="20338" y="401978"/>
                    <a:pt x="12399" y="394039"/>
                  </a:cubicBezTo>
                  <a:cubicBezTo>
                    <a:pt x="4460" y="386100"/>
                    <a:pt x="0" y="375332"/>
                    <a:pt x="0" y="364105"/>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63899" y="159775"/>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 TỔNG QUAN</a:t>
            </a:r>
          </a:p>
        </p:txBody>
      </p:sp>
      <p:grpSp>
        <p:nvGrpSpPr>
          <p:cNvPr name="Group 6" id="6"/>
          <p:cNvGrpSpPr/>
          <p:nvPr/>
        </p:nvGrpSpPr>
        <p:grpSpPr>
          <a:xfrm rot="0">
            <a:off x="17259300" y="9216608"/>
            <a:ext cx="969409" cy="969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8" id="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a:t>
              </a:r>
            </a:p>
          </p:txBody>
        </p:sp>
      </p:grpSp>
      <p:sp>
        <p:nvSpPr>
          <p:cNvPr name="TextBox 9" id="9"/>
          <p:cNvSpPr txBox="true"/>
          <p:nvPr/>
        </p:nvSpPr>
        <p:spPr>
          <a:xfrm rot="0">
            <a:off x="1520072" y="2689729"/>
            <a:ext cx="15931939" cy="3453131"/>
          </a:xfrm>
          <a:prstGeom prst="rect">
            <a:avLst/>
          </a:prstGeom>
        </p:spPr>
        <p:txBody>
          <a:bodyPr anchor="t" rtlCol="false" tIns="0" lIns="0" bIns="0" rIns="0">
            <a:spAutoFit/>
          </a:bodyPr>
          <a:lstStyle/>
          <a:p>
            <a:pPr algn="just">
              <a:lnSpc>
                <a:spcPts val="4639"/>
              </a:lnSpc>
            </a:pPr>
            <a:r>
              <a:rPr lang="en-US" sz="2899">
                <a:solidFill>
                  <a:srgbClr val="000000"/>
                </a:solidFill>
                <a:latin typeface="Open Sans"/>
                <a:ea typeface="Open Sans"/>
                <a:cs typeface="Open Sans"/>
                <a:sym typeface="Open Sans"/>
              </a:rPr>
              <a:t>Trong</a:t>
            </a:r>
            <a:r>
              <a:rPr lang="en-US" sz="2899">
                <a:solidFill>
                  <a:srgbClr val="000000"/>
                </a:solidFill>
                <a:latin typeface="Open Sans"/>
                <a:ea typeface="Open Sans"/>
                <a:cs typeface="Open Sans"/>
                <a:sym typeface="Open Sans"/>
              </a:rPr>
              <a:t> thời đại công nghệ số, thương mại điện tử ngày càng phát triển và trở thành xu hướng mua sắm phổ biến. Tuy nhiên, nhiều website vẫn thiếu khả năng tư vấn và tương tác kịp thời với khách hàng. Việc tích hợp chatbot AI vào</a:t>
            </a:r>
            <a:r>
              <a:rPr lang="en-US" sz="2899">
                <a:solidFill>
                  <a:srgbClr val="000000"/>
                </a:solidFill>
                <a:latin typeface="Open Sans"/>
                <a:ea typeface="Open Sans"/>
                <a:cs typeface="Open Sans"/>
                <a:sym typeface="Open Sans"/>
              </a:rPr>
              <a:t> websi</a:t>
            </a:r>
            <a:r>
              <a:rPr lang="en-US" sz="2899">
                <a:solidFill>
                  <a:srgbClr val="000000"/>
                </a:solidFill>
                <a:latin typeface="Open Sans"/>
                <a:ea typeface="Open Sans"/>
                <a:cs typeface="Open Sans"/>
                <a:sym typeface="Open Sans"/>
              </a:rPr>
              <a:t>te không chỉ giúp người dùng được hỗ trợ nhanh chóng, mà còn góp phần nâng cao trải nghiệm mua sắm.</a:t>
            </a:r>
            <a:r>
              <a:rPr lang="en-US" sz="2899">
                <a:solidFill>
                  <a:srgbClr val="000000"/>
                </a:solidFill>
                <a:latin typeface="Open Sans"/>
                <a:ea typeface="Open Sans"/>
                <a:cs typeface="Open Sans"/>
                <a:sym typeface="Open Sans"/>
              </a:rPr>
              <a:t> </a:t>
            </a:r>
            <a:r>
              <a:rPr lang="en-US" sz="2899">
                <a:solidFill>
                  <a:srgbClr val="000000"/>
                </a:solidFill>
                <a:latin typeface="Open Sans"/>
                <a:ea typeface="Open Sans"/>
                <a:cs typeface="Open Sans"/>
                <a:sym typeface="Open Sans"/>
              </a:rPr>
              <a:t>Đề tài kết </a:t>
            </a:r>
            <a:r>
              <a:rPr lang="en-US" sz="2899">
                <a:solidFill>
                  <a:srgbClr val="000000"/>
                </a:solidFill>
                <a:latin typeface="Open Sans"/>
                <a:ea typeface="Open Sans"/>
                <a:cs typeface="Open Sans"/>
                <a:sym typeface="Open Sans"/>
              </a:rPr>
              <a:t>h</a:t>
            </a:r>
            <a:r>
              <a:rPr lang="en-US" sz="2899">
                <a:solidFill>
                  <a:srgbClr val="000000"/>
                </a:solidFill>
                <a:latin typeface="Open Sans"/>
                <a:ea typeface="Open Sans"/>
                <a:cs typeface="Open Sans"/>
                <a:sym typeface="Open Sans"/>
              </a:rPr>
              <a:t>ợ</a:t>
            </a:r>
            <a:r>
              <a:rPr lang="en-US" sz="2899">
                <a:solidFill>
                  <a:srgbClr val="000000"/>
                </a:solidFill>
                <a:latin typeface="Open Sans"/>
                <a:ea typeface="Open Sans"/>
                <a:cs typeface="Open Sans"/>
                <a:sym typeface="Open Sans"/>
              </a:rPr>
              <a:t>p gi</a:t>
            </a:r>
            <a:r>
              <a:rPr lang="en-US" sz="2899">
                <a:solidFill>
                  <a:srgbClr val="000000"/>
                </a:solidFill>
                <a:latin typeface="Open Sans"/>
                <a:ea typeface="Open Sans"/>
                <a:cs typeface="Open Sans"/>
                <a:sym typeface="Open Sans"/>
              </a:rPr>
              <a:t>ữa</a:t>
            </a:r>
            <a:r>
              <a:rPr lang="en-US" sz="2899">
                <a:solidFill>
                  <a:srgbClr val="000000"/>
                </a:solidFill>
                <a:latin typeface="Open Sans"/>
                <a:ea typeface="Open Sans"/>
                <a:cs typeface="Open Sans"/>
                <a:sym typeface="Open Sans"/>
              </a:rPr>
              <a:t> ph</a:t>
            </a:r>
            <a:r>
              <a:rPr lang="en-US" sz="2899">
                <a:solidFill>
                  <a:srgbClr val="000000"/>
                </a:solidFill>
                <a:latin typeface="Open Sans"/>
                <a:ea typeface="Open Sans"/>
                <a:cs typeface="Open Sans"/>
                <a:sym typeface="Open Sans"/>
              </a:rPr>
              <a:t>át</a:t>
            </a:r>
            <a:r>
              <a:rPr lang="en-US" sz="2899">
                <a:solidFill>
                  <a:srgbClr val="000000"/>
                </a:solidFill>
                <a:latin typeface="Open Sans"/>
                <a:ea typeface="Open Sans"/>
                <a:cs typeface="Open Sans"/>
                <a:sym typeface="Open Sans"/>
              </a:rPr>
              <a:t> </a:t>
            </a:r>
            <a:r>
              <a:rPr lang="en-US" sz="2899">
                <a:solidFill>
                  <a:srgbClr val="000000"/>
                </a:solidFill>
                <a:latin typeface="Open Sans"/>
                <a:ea typeface="Open Sans"/>
                <a:cs typeface="Open Sans"/>
                <a:sym typeface="Open Sans"/>
              </a:rPr>
              <a:t>triể</a:t>
            </a:r>
            <a:r>
              <a:rPr lang="en-US" sz="2899">
                <a:solidFill>
                  <a:srgbClr val="000000"/>
                </a:solidFill>
                <a:latin typeface="Open Sans"/>
                <a:ea typeface="Open Sans"/>
                <a:cs typeface="Open Sans"/>
                <a:sym typeface="Open Sans"/>
              </a:rPr>
              <a:t>n </a:t>
            </a:r>
            <a:r>
              <a:rPr lang="en-US" sz="2899">
                <a:solidFill>
                  <a:srgbClr val="000000"/>
                </a:solidFill>
                <a:latin typeface="Open Sans"/>
                <a:ea typeface="Open Sans"/>
                <a:cs typeface="Open Sans"/>
                <a:sym typeface="Open Sans"/>
              </a:rPr>
              <a:t>w</a:t>
            </a:r>
            <a:r>
              <a:rPr lang="en-US" sz="2899">
                <a:solidFill>
                  <a:srgbClr val="000000"/>
                </a:solidFill>
                <a:latin typeface="Open Sans"/>
                <a:ea typeface="Open Sans"/>
                <a:cs typeface="Open Sans"/>
                <a:sym typeface="Open Sans"/>
              </a:rPr>
              <a:t>ebsite</a:t>
            </a:r>
            <a:r>
              <a:rPr lang="en-US" sz="2899">
                <a:solidFill>
                  <a:srgbClr val="000000"/>
                </a:solidFill>
                <a:latin typeface="Open Sans"/>
                <a:ea typeface="Open Sans"/>
                <a:cs typeface="Open Sans"/>
                <a:sym typeface="Open Sans"/>
              </a:rPr>
              <a:t> thương mại điện tử và tích hợp chatbot AI, mang tính thực tiễn cao và phù hợp với xu hướng công nghệ hiện nay.</a:t>
            </a:r>
          </a:p>
        </p:txBody>
      </p:sp>
      <p:sp>
        <p:nvSpPr>
          <p:cNvPr name="TextBox 10" id="10"/>
          <p:cNvSpPr txBox="true"/>
          <p:nvPr/>
        </p:nvSpPr>
        <p:spPr>
          <a:xfrm rot="0">
            <a:off x="1028700" y="1960789"/>
            <a:ext cx="3649414"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Inter Bold"/>
                <a:ea typeface="Inter Bold"/>
                <a:cs typeface="Inter Bold"/>
                <a:sym typeface="Inter Bold"/>
              </a:rPr>
              <a:t>1.1 Lý do chọn đề tài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29</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3.9</a:t>
              </a:r>
            </a:p>
          </p:txBody>
        </p:sp>
      </p:grpSp>
      <p:sp>
        <p:nvSpPr>
          <p:cNvPr name="Freeform 12" id="12"/>
          <p:cNvSpPr/>
          <p:nvPr/>
        </p:nvSpPr>
        <p:spPr>
          <a:xfrm flipH="false" flipV="false" rot="0">
            <a:off x="7603614" y="1379333"/>
            <a:ext cx="6079483" cy="8907667"/>
          </a:xfrm>
          <a:custGeom>
            <a:avLst/>
            <a:gdLst/>
            <a:ahLst/>
            <a:cxnLst/>
            <a:rect r="r" b="b" t="t" l="l"/>
            <a:pathLst>
              <a:path h="8907667" w="6079483">
                <a:moveTo>
                  <a:pt x="0" y="0"/>
                </a:moveTo>
                <a:lnTo>
                  <a:pt x="6079483" y="0"/>
                </a:lnTo>
                <a:lnTo>
                  <a:pt x="6079483" y="8907667"/>
                </a:lnTo>
                <a:lnTo>
                  <a:pt x="0" y="8907667"/>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6147349"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Sơ đồ tuần tự quản lý sản phẩm</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2258619" y="1713936"/>
            <a:ext cx="14315629" cy="6859128"/>
          </a:xfrm>
          <a:custGeom>
            <a:avLst/>
            <a:gdLst/>
            <a:ahLst/>
            <a:cxnLst/>
            <a:rect r="r" b="b" t="t" l="l"/>
            <a:pathLst>
              <a:path h="6859128" w="14315629">
                <a:moveTo>
                  <a:pt x="0" y="0"/>
                </a:moveTo>
                <a:lnTo>
                  <a:pt x="14315628" y="0"/>
                </a:lnTo>
                <a:lnTo>
                  <a:pt x="14315628" y="6859128"/>
                </a:lnTo>
                <a:lnTo>
                  <a:pt x="0" y="6859128"/>
                </a:lnTo>
                <a:lnTo>
                  <a:pt x="0" y="0"/>
                </a:lnTo>
                <a:close/>
              </a:path>
            </a:pathLst>
          </a:custGeom>
          <a:blipFill>
            <a:blip r:embed="rId2"/>
            <a:stretch>
              <a:fillRect l="0" t="0" r="0" b="0"/>
            </a:stretch>
          </a:blipFill>
        </p:spPr>
      </p:sp>
      <p:sp>
        <p:nvSpPr>
          <p:cNvPr name="TextBox 10" id="10"/>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KẾT QUẢ NGHIÊN CỨU</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31</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299445" y="1482129"/>
            <a:ext cx="9078888" cy="8491192"/>
          </a:xfrm>
          <a:custGeom>
            <a:avLst/>
            <a:gdLst/>
            <a:ahLst/>
            <a:cxnLst/>
            <a:rect r="r" b="b" t="t" l="l"/>
            <a:pathLst>
              <a:path h="8491192" w="9078888">
                <a:moveTo>
                  <a:pt x="0" y="0"/>
                </a:moveTo>
                <a:lnTo>
                  <a:pt x="9078888" y="0"/>
                </a:lnTo>
                <a:lnTo>
                  <a:pt x="9078888" y="8491192"/>
                </a:lnTo>
                <a:lnTo>
                  <a:pt x="0" y="8491192"/>
                </a:lnTo>
                <a:lnTo>
                  <a:pt x="0" y="0"/>
                </a:lnTo>
                <a:close/>
              </a:path>
            </a:pathLst>
          </a:custGeom>
          <a:blipFill>
            <a:blip r:embed="rId2"/>
            <a:stretch>
              <a:fillRect l="0" t="0" r="0" b="0"/>
            </a:stretch>
          </a:blipFill>
        </p:spPr>
      </p:sp>
      <p:sp>
        <p:nvSpPr>
          <p:cNvPr name="Freeform 10" id="10"/>
          <p:cNvSpPr/>
          <p:nvPr/>
        </p:nvSpPr>
        <p:spPr>
          <a:xfrm flipH="false" flipV="false" rot="0">
            <a:off x="9680257" y="1647034"/>
            <a:ext cx="7579043" cy="8200470"/>
          </a:xfrm>
          <a:custGeom>
            <a:avLst/>
            <a:gdLst/>
            <a:ahLst/>
            <a:cxnLst/>
            <a:rect r="r" b="b" t="t" l="l"/>
            <a:pathLst>
              <a:path h="8200470" w="7579043">
                <a:moveTo>
                  <a:pt x="0" y="0"/>
                </a:moveTo>
                <a:lnTo>
                  <a:pt x="7579043" y="0"/>
                </a:lnTo>
                <a:lnTo>
                  <a:pt x="7579043" y="8200470"/>
                </a:lnTo>
                <a:lnTo>
                  <a:pt x="0" y="8200470"/>
                </a:lnTo>
                <a:lnTo>
                  <a:pt x="0" y="0"/>
                </a:lnTo>
                <a:close/>
              </a:path>
            </a:pathLst>
          </a:custGeom>
          <a:blipFill>
            <a:blip r:embed="rId3"/>
            <a:stretch>
              <a:fillRect l="-679" t="0" r="-679" b="-73184"/>
            </a:stretch>
          </a:blipFill>
        </p:spPr>
      </p:sp>
      <p:sp>
        <p:nvSpPr>
          <p:cNvPr name="TextBox 11" id="11"/>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KẾT QUẢ NGHIÊN CỨU</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32</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8161069" y="1934253"/>
            <a:ext cx="9747934" cy="5681759"/>
          </a:xfrm>
          <a:custGeom>
            <a:avLst/>
            <a:gdLst/>
            <a:ahLst/>
            <a:cxnLst/>
            <a:rect r="r" b="b" t="t" l="l"/>
            <a:pathLst>
              <a:path h="5681759" w="9747934">
                <a:moveTo>
                  <a:pt x="0" y="0"/>
                </a:moveTo>
                <a:lnTo>
                  <a:pt x="9747934" y="0"/>
                </a:lnTo>
                <a:lnTo>
                  <a:pt x="9747934" y="5681759"/>
                </a:lnTo>
                <a:lnTo>
                  <a:pt x="0" y="5681759"/>
                </a:lnTo>
                <a:lnTo>
                  <a:pt x="0" y="0"/>
                </a:lnTo>
                <a:close/>
              </a:path>
            </a:pathLst>
          </a:custGeom>
          <a:blipFill>
            <a:blip r:embed="rId2"/>
            <a:stretch>
              <a:fillRect l="-861" t="-2464" r="-23500" b="0"/>
            </a:stretch>
          </a:blipFill>
        </p:spPr>
      </p:sp>
      <p:sp>
        <p:nvSpPr>
          <p:cNvPr name="Freeform 10" id="10"/>
          <p:cNvSpPr/>
          <p:nvPr/>
        </p:nvSpPr>
        <p:spPr>
          <a:xfrm flipH="false" flipV="false" rot="0">
            <a:off x="553572" y="1934253"/>
            <a:ext cx="7368205" cy="5681759"/>
          </a:xfrm>
          <a:custGeom>
            <a:avLst/>
            <a:gdLst/>
            <a:ahLst/>
            <a:cxnLst/>
            <a:rect r="r" b="b" t="t" l="l"/>
            <a:pathLst>
              <a:path h="5681759" w="7368205">
                <a:moveTo>
                  <a:pt x="0" y="0"/>
                </a:moveTo>
                <a:lnTo>
                  <a:pt x="7368204" y="0"/>
                </a:lnTo>
                <a:lnTo>
                  <a:pt x="7368204" y="5681759"/>
                </a:lnTo>
                <a:lnTo>
                  <a:pt x="0" y="5681759"/>
                </a:lnTo>
                <a:lnTo>
                  <a:pt x="0" y="0"/>
                </a:lnTo>
                <a:close/>
              </a:path>
            </a:pathLst>
          </a:custGeom>
          <a:blipFill>
            <a:blip r:embed="rId3"/>
            <a:stretch>
              <a:fillRect l="0" t="0" r="0" b="-254039"/>
            </a:stretch>
          </a:blipFill>
        </p:spPr>
      </p:sp>
      <p:sp>
        <p:nvSpPr>
          <p:cNvPr name="TextBox 11" id="11"/>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KẾT QUẢ NGHIÊN CỨU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058241" y="3995057"/>
            <a:ext cx="8795646" cy="4552315"/>
          </a:xfrm>
          <a:prstGeom prst="rect">
            <a:avLst/>
          </a:prstGeom>
        </p:spPr>
        <p:txBody>
          <a:bodyPr anchor="t" rtlCol="false" tIns="0" lIns="0" bIns="0" rIns="0">
            <a:spAutoFit/>
          </a:bodyPr>
          <a:lstStyle/>
          <a:p>
            <a:pPr algn="l">
              <a:lnSpc>
                <a:spcPts val="11960"/>
              </a:lnSpc>
            </a:pPr>
            <a:r>
              <a:rPr lang="en-US" sz="10400">
                <a:solidFill>
                  <a:srgbClr val="000000"/>
                </a:solidFill>
                <a:latin typeface="Calistoga"/>
                <a:ea typeface="Calistoga"/>
                <a:cs typeface="Calistoga"/>
                <a:sym typeface="Calistoga"/>
              </a:rPr>
              <a:t>THANKS FOR</a:t>
            </a:r>
          </a:p>
          <a:p>
            <a:pPr algn="l">
              <a:lnSpc>
                <a:spcPts val="11960"/>
              </a:lnSpc>
            </a:pPr>
            <a:r>
              <a:rPr lang="en-US" sz="10400">
                <a:solidFill>
                  <a:srgbClr val="000000"/>
                </a:solidFill>
                <a:latin typeface="Calistoga"/>
                <a:ea typeface="Calistoga"/>
                <a:cs typeface="Calistoga"/>
                <a:sym typeface="Calistoga"/>
              </a:rPr>
              <a:t> LISTENING!</a:t>
            </a:r>
          </a:p>
          <a:p>
            <a:pPr algn="l">
              <a:lnSpc>
                <a:spcPts val="11960"/>
              </a:lnSpc>
            </a:pPr>
          </a:p>
        </p:txBody>
      </p:sp>
      <p:grpSp>
        <p:nvGrpSpPr>
          <p:cNvPr name="Group 20" id="20"/>
          <p:cNvGrpSpPr/>
          <p:nvPr/>
        </p:nvGrpSpPr>
        <p:grpSpPr>
          <a:xfrm rot="0">
            <a:off x="8484493" y="9014056"/>
            <a:ext cx="2545888" cy="254588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TextBox 12" id="12"/>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3" id="13"/>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
        <p:nvSpPr>
          <p:cNvPr name="TextBox 14" id="14"/>
          <p:cNvSpPr txBox="true"/>
          <p:nvPr/>
        </p:nvSpPr>
        <p:spPr>
          <a:xfrm rot="0">
            <a:off x="1456265" y="2461818"/>
            <a:ext cx="16831735" cy="905510"/>
          </a:xfrm>
          <a:prstGeom prst="rect">
            <a:avLst/>
          </a:prstGeom>
        </p:spPr>
        <p:txBody>
          <a:bodyPr anchor="t" rtlCol="false" tIns="0" lIns="0" bIns="0" rIns="0">
            <a:spAutoFit/>
          </a:bodyPr>
          <a:lstStyle/>
          <a:p>
            <a:pPr algn="l">
              <a:lnSpc>
                <a:spcPts val="3640"/>
              </a:lnSpc>
              <a:spcBef>
                <a:spcPct val="0"/>
              </a:spcBef>
            </a:pPr>
            <a:r>
              <a:rPr lang="en-US" sz="2600" spc="52">
                <a:solidFill>
                  <a:srgbClr val="000000"/>
                </a:solidFill>
                <a:latin typeface="Open Sans"/>
                <a:ea typeface="Open Sans"/>
                <a:cs typeface="Open Sans"/>
                <a:sym typeface="Open Sans"/>
              </a:rPr>
              <a:t>Ví dụ: M</a:t>
            </a:r>
            <a:r>
              <a:rPr lang="en-US" sz="2600" spc="52">
                <a:solidFill>
                  <a:srgbClr val="000000"/>
                </a:solidFill>
                <a:latin typeface="Open Sans"/>
                <a:ea typeface="Open Sans"/>
                <a:cs typeface="Open Sans"/>
                <a:sym typeface="Open Sans"/>
              </a:rPr>
              <a:t>ột người dùng đã từng mua sản phẩm A là loại bút bi, màu xanh, thương hiệu Thiên Long. Trong kho hiện tại của cửa hàng, có bốn sản phẩm được thể hiện dưới dạng bảng sau:</a:t>
            </a:r>
          </a:p>
        </p:txBody>
      </p:sp>
      <p:graphicFrame>
        <p:nvGraphicFramePr>
          <p:cNvPr name="Object 15" id="15"/>
          <p:cNvGraphicFramePr/>
          <p:nvPr/>
        </p:nvGraphicFramePr>
        <p:xfrm>
          <a:off x="2844052" y="4430783"/>
          <a:ext cx="5029200" cy="2095500"/>
        </p:xfrm>
        <a:graphic>
          <a:graphicData uri="http://schemas.openxmlformats.org/presentationml/2006/ole">
            <p:oleObj imgW="6032500" imgH="30988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4917803" y="2280880"/>
            <a:ext cx="8997261" cy="8072795"/>
          </a:xfrm>
          <a:custGeom>
            <a:avLst/>
            <a:gdLst/>
            <a:ahLst/>
            <a:cxnLst/>
            <a:rect r="r" b="b" t="t" l="l"/>
            <a:pathLst>
              <a:path h="8072795" w="8997261">
                <a:moveTo>
                  <a:pt x="0" y="0"/>
                </a:moveTo>
                <a:lnTo>
                  <a:pt x="8997260" y="0"/>
                </a:lnTo>
                <a:lnTo>
                  <a:pt x="8997260" y="8072795"/>
                </a:lnTo>
                <a:lnTo>
                  <a:pt x="0" y="8072795"/>
                </a:lnTo>
                <a:lnTo>
                  <a:pt x="0" y="0"/>
                </a:lnTo>
                <a:close/>
              </a:path>
            </a:pathLst>
          </a:custGeom>
          <a:blipFill>
            <a:blip r:embed="rId2"/>
            <a:stretch>
              <a:fillRect l="0" t="0" r="0" b="0"/>
            </a:stretch>
          </a:blipFill>
        </p:spPr>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10</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11412315" y="3021177"/>
            <a:ext cx="4748258" cy="754851"/>
          </a:xfrm>
          <a:custGeom>
            <a:avLst/>
            <a:gdLst/>
            <a:ahLst/>
            <a:cxnLst/>
            <a:rect r="r" b="b" t="t" l="l"/>
            <a:pathLst>
              <a:path h="754851" w="4748258">
                <a:moveTo>
                  <a:pt x="0" y="0"/>
                </a:moveTo>
                <a:lnTo>
                  <a:pt x="4748258" y="0"/>
                </a:lnTo>
                <a:lnTo>
                  <a:pt x="4748258" y="754852"/>
                </a:lnTo>
                <a:lnTo>
                  <a:pt x="0" y="754852"/>
                </a:lnTo>
                <a:lnTo>
                  <a:pt x="0" y="0"/>
                </a:lnTo>
                <a:close/>
              </a:path>
            </a:pathLst>
          </a:custGeom>
          <a:blipFill>
            <a:blip r:embed="rId2"/>
            <a:stretch>
              <a:fillRect l="0" t="0" r="0" b="0"/>
            </a:stretch>
          </a:blipFill>
          <a:ln w="9525" cap="sq">
            <a:solidFill>
              <a:srgbClr val="000000"/>
            </a:solidFill>
            <a:prstDash val="solid"/>
            <a:miter/>
          </a:ln>
        </p:spPr>
      </p:sp>
      <p:sp>
        <p:nvSpPr>
          <p:cNvPr name="Freeform 13" id="13"/>
          <p:cNvSpPr/>
          <p:nvPr/>
        </p:nvSpPr>
        <p:spPr>
          <a:xfrm flipH="false" flipV="false" rot="0">
            <a:off x="1456265" y="2308981"/>
            <a:ext cx="9068269" cy="7877035"/>
          </a:xfrm>
          <a:custGeom>
            <a:avLst/>
            <a:gdLst/>
            <a:ahLst/>
            <a:cxnLst/>
            <a:rect r="r" b="b" t="t" l="l"/>
            <a:pathLst>
              <a:path h="7877035" w="9068269">
                <a:moveTo>
                  <a:pt x="0" y="0"/>
                </a:moveTo>
                <a:lnTo>
                  <a:pt x="9068269" y="0"/>
                </a:lnTo>
                <a:lnTo>
                  <a:pt x="9068269" y="7877035"/>
                </a:lnTo>
                <a:lnTo>
                  <a:pt x="0" y="7877035"/>
                </a:lnTo>
                <a:lnTo>
                  <a:pt x="0" y="0"/>
                </a:lnTo>
                <a:close/>
              </a:path>
            </a:pathLst>
          </a:custGeom>
          <a:blipFill>
            <a:blip r:embed="rId3"/>
            <a:stretch>
              <a:fillRect l="0" t="0" r="0" b="0"/>
            </a:stretch>
          </a:blipFill>
        </p:spPr>
      </p:sp>
      <p:sp>
        <p:nvSpPr>
          <p:cNvPr name="TextBox 14" id="14"/>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5" id="15"/>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
        <p:nvSpPr>
          <p:cNvPr name="TextBox 16" id="16"/>
          <p:cNvSpPr txBox="true"/>
          <p:nvPr/>
        </p:nvSpPr>
        <p:spPr>
          <a:xfrm rot="0">
            <a:off x="11412315" y="2512664"/>
            <a:ext cx="1467296" cy="356235"/>
          </a:xfrm>
          <a:prstGeom prst="rect">
            <a:avLst/>
          </a:prstGeom>
        </p:spPr>
        <p:txBody>
          <a:bodyPr anchor="t" rtlCol="false" tIns="0" lIns="0" bIns="0" rIns="0">
            <a:spAutoFit/>
          </a:bodyPr>
          <a:lstStyle/>
          <a:p>
            <a:pPr algn="ctr">
              <a:lnSpc>
                <a:spcPts val="2940"/>
              </a:lnSpc>
              <a:spcBef>
                <a:spcPct val="0"/>
              </a:spcBef>
            </a:pPr>
            <a:r>
              <a:rPr lang="en-US" sz="2100" spc="42">
                <a:solidFill>
                  <a:srgbClr val="000000"/>
                </a:solidFill>
                <a:latin typeface="Open Sans"/>
                <a:ea typeface="Open Sans"/>
                <a:cs typeface="Open Sans"/>
                <a:sym typeface="Open Sans"/>
              </a:rPr>
              <a:t>Công thức: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11</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TextBox 12" id="12"/>
          <p:cNvSpPr txBox="true"/>
          <p:nvPr/>
        </p:nvSpPr>
        <p:spPr>
          <a:xfrm rot="0">
            <a:off x="1418165" y="2252875"/>
            <a:ext cx="16230600" cy="1073149"/>
          </a:xfrm>
          <a:prstGeom prst="rect">
            <a:avLst/>
          </a:prstGeom>
        </p:spPr>
        <p:txBody>
          <a:bodyPr anchor="t" rtlCol="false" tIns="0" lIns="0" bIns="0" rIns="0">
            <a:spAutoFit/>
          </a:bodyPr>
          <a:lstStyle/>
          <a:p>
            <a:pPr algn="l">
              <a:lnSpc>
                <a:spcPts val="4420"/>
              </a:lnSpc>
            </a:pPr>
            <a:r>
              <a:rPr lang="en-US" sz="2600">
                <a:solidFill>
                  <a:srgbClr val="000000"/>
                </a:solidFill>
                <a:latin typeface="Open Sans"/>
                <a:ea typeface="Open Sans"/>
                <a:cs typeface="Open Sans"/>
                <a:sym typeface="Open Sans"/>
              </a:rPr>
              <a:t>Ví dụ: Trong Website</a:t>
            </a:r>
            <a:r>
              <a:rPr lang="en-US" sz="2600">
                <a:solidFill>
                  <a:srgbClr val="000000"/>
                </a:solidFill>
                <a:latin typeface="Open Sans"/>
                <a:ea typeface="Open Sans"/>
                <a:cs typeface="Open Sans"/>
                <a:sym typeface="Open Sans"/>
              </a:rPr>
              <a:t> bán văn phòng phẩm có các sản phẩm sau: Bút bi, vở, giấy A4,  kẹp giấy, thước và dữ liệu đánh giá của người dùng:</a:t>
            </a:r>
          </a:p>
        </p:txBody>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Phương pháp gợi ý sản phẩm</a:t>
            </a:r>
          </a:p>
        </p:txBody>
      </p:sp>
      <p:graphicFrame>
        <p:nvGraphicFramePr>
          <p:cNvPr name="Object 15" id="15"/>
          <p:cNvGraphicFramePr/>
          <p:nvPr/>
        </p:nvGraphicFramePr>
        <p:xfrm>
          <a:off x="4363899" y="4030874"/>
          <a:ext cx="7543800" cy="2095500"/>
        </p:xfrm>
        <a:graphic>
          <a:graphicData uri="http://schemas.openxmlformats.org/presentationml/2006/ole">
            <p:oleObj imgW="9042400" imgH="35941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16" id="16"/>
          <p:cNvSpPr txBox="true"/>
          <p:nvPr/>
        </p:nvSpPr>
        <p:spPr>
          <a:xfrm rot="0">
            <a:off x="2352083" y="7488675"/>
            <a:ext cx="14128700" cy="448310"/>
          </a:xfrm>
          <a:prstGeom prst="rect">
            <a:avLst/>
          </a:prstGeom>
        </p:spPr>
        <p:txBody>
          <a:bodyPr anchor="t" rtlCol="false" tIns="0" lIns="0" bIns="0" rIns="0">
            <a:spAutoFit/>
          </a:bodyPr>
          <a:lstStyle/>
          <a:p>
            <a:pPr algn="ctr">
              <a:lnSpc>
                <a:spcPts val="3640"/>
              </a:lnSpc>
              <a:spcBef>
                <a:spcPct val="0"/>
              </a:spcBef>
            </a:pPr>
            <a:r>
              <a:rPr lang="en-US" b="true" sz="2600" spc="52">
                <a:solidFill>
                  <a:srgbClr val="000000"/>
                </a:solidFill>
                <a:latin typeface="Open Sans Bold"/>
                <a:ea typeface="Open Sans Bold"/>
                <a:cs typeface="Open Sans Bold"/>
                <a:sym typeface="Open Sans Bold"/>
              </a:rPr>
              <a:t>Yêu cầu:</a:t>
            </a:r>
            <a:r>
              <a:rPr lang="en-US" sz="2600" spc="52">
                <a:solidFill>
                  <a:srgbClr val="000000"/>
                </a:solidFill>
                <a:latin typeface="Open Sans"/>
                <a:ea typeface="Open Sans"/>
                <a:cs typeface="Open Sans"/>
                <a:sym typeface="Open Sans"/>
              </a:rPr>
              <a:t> Gợ</a:t>
            </a:r>
            <a:r>
              <a:rPr lang="en-US" sz="2600" spc="52">
                <a:solidFill>
                  <a:srgbClr val="000000"/>
                </a:solidFill>
                <a:latin typeface="Open Sans"/>
                <a:ea typeface="Open Sans"/>
                <a:cs typeface="Open Sans"/>
                <a:sym typeface="Open Sans"/>
              </a:rPr>
              <a:t>i ý sản phẩm cho User A với 2 sản phẩm chưa đánh giá là kẹp giấy và thước.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11</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4062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9651223" y="2233679"/>
            <a:ext cx="7273301" cy="6563407"/>
          </a:xfrm>
          <a:custGeom>
            <a:avLst/>
            <a:gdLst/>
            <a:ahLst/>
            <a:cxnLst/>
            <a:rect r="r" b="b" t="t" l="l"/>
            <a:pathLst>
              <a:path h="6563407" w="7273301">
                <a:moveTo>
                  <a:pt x="0" y="0"/>
                </a:moveTo>
                <a:lnTo>
                  <a:pt x="7273301" y="0"/>
                </a:lnTo>
                <a:lnTo>
                  <a:pt x="7273301" y="6563407"/>
                </a:lnTo>
                <a:lnTo>
                  <a:pt x="0" y="6563407"/>
                </a:lnTo>
                <a:lnTo>
                  <a:pt x="0" y="0"/>
                </a:lnTo>
                <a:close/>
              </a:path>
            </a:pathLst>
          </a:custGeom>
          <a:blipFill>
            <a:blip r:embed="rId2"/>
            <a:stretch>
              <a:fillRect l="0" t="0" r="0" b="0"/>
            </a:stretch>
          </a:blipFill>
        </p:spPr>
      </p:sp>
      <p:sp>
        <p:nvSpPr>
          <p:cNvPr name="Freeform 13" id="13"/>
          <p:cNvSpPr/>
          <p:nvPr/>
        </p:nvSpPr>
        <p:spPr>
          <a:xfrm flipH="false" flipV="false" rot="0">
            <a:off x="1456265" y="1934253"/>
            <a:ext cx="7413873" cy="8352747"/>
          </a:xfrm>
          <a:custGeom>
            <a:avLst/>
            <a:gdLst/>
            <a:ahLst/>
            <a:cxnLst/>
            <a:rect r="r" b="b" t="t" l="l"/>
            <a:pathLst>
              <a:path h="8352747" w="7413873">
                <a:moveTo>
                  <a:pt x="0" y="0"/>
                </a:moveTo>
                <a:lnTo>
                  <a:pt x="7413873" y="0"/>
                </a:lnTo>
                <a:lnTo>
                  <a:pt x="7413873" y="8352747"/>
                </a:lnTo>
                <a:lnTo>
                  <a:pt x="0" y="8352747"/>
                </a:lnTo>
                <a:lnTo>
                  <a:pt x="0" y="0"/>
                </a:lnTo>
                <a:close/>
              </a:path>
            </a:pathLst>
          </a:custGeom>
          <a:blipFill>
            <a:blip r:embed="rId3"/>
            <a:stretch>
              <a:fillRect l="0" t="0" r="0" b="0"/>
            </a:stretch>
          </a:blipFill>
        </p:spPr>
      </p:sp>
      <p:sp>
        <p:nvSpPr>
          <p:cNvPr name="TextBox 14" id="14"/>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5" id="15"/>
          <p:cNvSpPr txBox="true"/>
          <p:nvPr/>
        </p:nvSpPr>
        <p:spPr>
          <a:xfrm rot="0">
            <a:off x="1456265" y="1458081"/>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Phương pháp gợi ý sản phẩm</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543194"/>
            <a:chOff x="0" y="0"/>
            <a:chExt cx="4816593" cy="406438"/>
          </a:xfrm>
        </p:grpSpPr>
        <p:sp>
          <p:nvSpPr>
            <p:cNvPr name="Freeform 3" id="3"/>
            <p:cNvSpPr/>
            <p:nvPr/>
          </p:nvSpPr>
          <p:spPr>
            <a:xfrm flipH="false" flipV="false" rot="0">
              <a:off x="0" y="0"/>
              <a:ext cx="4816592" cy="406438"/>
            </a:xfrm>
            <a:custGeom>
              <a:avLst/>
              <a:gdLst/>
              <a:ahLst/>
              <a:cxnLst/>
              <a:rect r="r" b="b" t="t" l="l"/>
              <a:pathLst>
                <a:path h="406438" w="4816592">
                  <a:moveTo>
                    <a:pt x="42333" y="0"/>
                  </a:moveTo>
                  <a:lnTo>
                    <a:pt x="4774259" y="0"/>
                  </a:lnTo>
                  <a:cubicBezTo>
                    <a:pt x="4785487" y="0"/>
                    <a:pt x="4796254" y="4460"/>
                    <a:pt x="4804193" y="12399"/>
                  </a:cubicBezTo>
                  <a:cubicBezTo>
                    <a:pt x="4812132" y="20338"/>
                    <a:pt x="4816592" y="31106"/>
                    <a:pt x="4816592" y="42333"/>
                  </a:cubicBezTo>
                  <a:lnTo>
                    <a:pt x="4816592" y="364105"/>
                  </a:lnTo>
                  <a:cubicBezTo>
                    <a:pt x="4816592" y="375332"/>
                    <a:pt x="4812132" y="386100"/>
                    <a:pt x="4804193" y="394039"/>
                  </a:cubicBezTo>
                  <a:cubicBezTo>
                    <a:pt x="4796254" y="401978"/>
                    <a:pt x="4785487" y="406438"/>
                    <a:pt x="4774259" y="406438"/>
                  </a:cubicBezTo>
                  <a:lnTo>
                    <a:pt x="42333" y="406438"/>
                  </a:lnTo>
                  <a:cubicBezTo>
                    <a:pt x="31106" y="406438"/>
                    <a:pt x="20338" y="401978"/>
                    <a:pt x="12399" y="394039"/>
                  </a:cubicBezTo>
                  <a:cubicBezTo>
                    <a:pt x="4460" y="386100"/>
                    <a:pt x="0" y="375332"/>
                    <a:pt x="0" y="364105"/>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63899" y="159775"/>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TỔNG QUAN</a:t>
            </a:r>
          </a:p>
        </p:txBody>
      </p:sp>
      <p:grpSp>
        <p:nvGrpSpPr>
          <p:cNvPr name="Group 6" id="6"/>
          <p:cNvGrpSpPr/>
          <p:nvPr/>
        </p:nvGrpSpPr>
        <p:grpSpPr>
          <a:xfrm rot="0">
            <a:off x="17259300" y="9216608"/>
            <a:ext cx="969409" cy="969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8" id="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2</a:t>
              </a:r>
            </a:p>
          </p:txBody>
        </p:sp>
      </p:grpSp>
      <p:sp>
        <p:nvSpPr>
          <p:cNvPr name="TextBox 9" id="9"/>
          <p:cNvSpPr txBox="true"/>
          <p:nvPr/>
        </p:nvSpPr>
        <p:spPr>
          <a:xfrm rot="0">
            <a:off x="969031" y="2653207"/>
            <a:ext cx="17028154" cy="5777231"/>
          </a:xfrm>
          <a:prstGeom prst="rect">
            <a:avLst/>
          </a:prstGeom>
        </p:spPr>
        <p:txBody>
          <a:bodyPr anchor="t" rtlCol="false" tIns="0" lIns="0" bIns="0" rIns="0">
            <a:spAutoFit/>
          </a:bodyPr>
          <a:lstStyle/>
          <a:p>
            <a:pPr algn="l">
              <a:lnSpc>
                <a:spcPts val="4639"/>
              </a:lnSpc>
            </a:pPr>
            <a:r>
              <a:rPr lang="en-US" sz="2899">
                <a:solidFill>
                  <a:srgbClr val="000000"/>
                </a:solidFill>
                <a:latin typeface="Open Sans"/>
                <a:ea typeface="Open Sans"/>
                <a:cs typeface="Open Sans"/>
                <a:sym typeface="Open Sans"/>
              </a:rPr>
              <a:t>Đề</a:t>
            </a:r>
            <a:r>
              <a:rPr lang="en-US" sz="2899">
                <a:solidFill>
                  <a:srgbClr val="000000"/>
                </a:solidFill>
                <a:latin typeface="Open Sans"/>
                <a:ea typeface="Open Sans"/>
                <a:cs typeface="Open Sans"/>
                <a:sym typeface="Open Sans"/>
              </a:rPr>
              <a:t> tài tập trung nghiên cứu các thành phần trong quá trình xây dựng website thương mại điện tử hiện đại, bao gồm:</a:t>
            </a:r>
          </a:p>
          <a:p>
            <a:pPr algn="l">
              <a:lnSpc>
                <a:spcPts val="4639"/>
              </a:lnSpc>
            </a:pPr>
            <a:r>
              <a:rPr lang="en-US" sz="2899">
                <a:solidFill>
                  <a:srgbClr val="000000"/>
                </a:solidFill>
                <a:latin typeface="Open Sans"/>
                <a:ea typeface="Open Sans"/>
                <a:cs typeface="Open Sans"/>
                <a:sym typeface="Open Sans"/>
              </a:rPr>
              <a:t>Giao diện người dùng: ReactJS và Tailwind CSS  xây dựng giao diện bán hàng thân thiện và</a:t>
            </a:r>
            <a:r>
              <a:rPr lang="en-US" sz="2899">
                <a:solidFill>
                  <a:srgbClr val="000000"/>
                </a:solidFill>
                <a:latin typeface="Open Sans"/>
                <a:ea typeface="Open Sans"/>
                <a:cs typeface="Open Sans"/>
                <a:sym typeface="Open Sans"/>
              </a:rPr>
              <a:t> tối ưu</a:t>
            </a:r>
            <a:r>
              <a:rPr lang="en-US" sz="2899">
                <a:solidFill>
                  <a:srgbClr val="000000"/>
                </a:solidFill>
                <a:latin typeface="Open Sans"/>
                <a:ea typeface="Open Sans"/>
                <a:cs typeface="Open Sans"/>
                <a:sym typeface="Open Sans"/>
              </a:rPr>
              <a:t> trải nghiệm.</a:t>
            </a:r>
          </a:p>
          <a:p>
            <a:pPr algn="l">
              <a:lnSpc>
                <a:spcPts val="4639"/>
              </a:lnSpc>
            </a:pPr>
            <a:r>
              <a:rPr lang="en-US" sz="2899">
                <a:solidFill>
                  <a:srgbClr val="000000"/>
                </a:solidFill>
                <a:latin typeface="Open Sans"/>
                <a:ea typeface="Open Sans"/>
                <a:cs typeface="Open Sans"/>
                <a:sym typeface="Open Sans"/>
              </a:rPr>
              <a:t>Hệ thống backend: Sử dụng Laravel framework quản lý dữ liệu người dùng, sản phẩm, đơn hàng, thanh toán,... </a:t>
            </a:r>
          </a:p>
          <a:p>
            <a:pPr algn="l">
              <a:lnSpc>
                <a:spcPts val="4639"/>
              </a:lnSpc>
            </a:pPr>
            <a:r>
              <a:rPr lang="en-US" sz="2899">
                <a:solidFill>
                  <a:srgbClr val="000000"/>
                </a:solidFill>
                <a:latin typeface="Open Sans"/>
                <a:ea typeface="Open Sans"/>
                <a:cs typeface="Open Sans"/>
                <a:sym typeface="Open Sans"/>
              </a:rPr>
              <a:t>Chatbot: Sử dụng nền tảng Coze tạo chatbot tích hợp trên website tư vấn sản phẩm trả lời câu hỏi tự động.</a:t>
            </a:r>
          </a:p>
          <a:p>
            <a:pPr algn="l">
              <a:lnSpc>
                <a:spcPts val="4639"/>
              </a:lnSpc>
            </a:pPr>
            <a:r>
              <a:rPr lang="en-US" sz="2899">
                <a:solidFill>
                  <a:srgbClr val="000000"/>
                </a:solidFill>
                <a:latin typeface="Open Sans"/>
                <a:ea typeface="Open Sans"/>
                <a:cs typeface="Open Sans"/>
                <a:sym typeface="Open Sans"/>
              </a:rPr>
              <a:t>Gợi ý sản phẩm: Sử dụng các phương pháp gợi ý sản phẩm như Content-based Filtering, Neighborhood-based Collaborative Filtering, Hybrid Recommendation.</a:t>
            </a:r>
          </a:p>
        </p:txBody>
      </p:sp>
      <p:sp>
        <p:nvSpPr>
          <p:cNvPr name="TextBox 10" id="10"/>
          <p:cNvSpPr txBox="true"/>
          <p:nvPr/>
        </p:nvSpPr>
        <p:spPr>
          <a:xfrm rot="0">
            <a:off x="526852" y="1960789"/>
            <a:ext cx="4653111"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Inter Bold"/>
                <a:ea typeface="Inter Bold"/>
                <a:cs typeface="Inter Bold"/>
                <a:sym typeface="Inter Bold"/>
              </a:rPr>
              <a:t>1.2 Đối tượng nghiên cứu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12</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2.7</a:t>
              </a:r>
            </a:p>
          </p:txBody>
        </p:sp>
      </p:grpSp>
      <p:sp>
        <p:nvSpPr>
          <p:cNvPr name="Freeform 12" id="12"/>
          <p:cNvSpPr/>
          <p:nvPr/>
        </p:nvSpPr>
        <p:spPr>
          <a:xfrm flipH="false" flipV="false" rot="0">
            <a:off x="-208215" y="2900575"/>
            <a:ext cx="9624648" cy="5786820"/>
          </a:xfrm>
          <a:custGeom>
            <a:avLst/>
            <a:gdLst/>
            <a:ahLst/>
            <a:cxnLst/>
            <a:rect r="r" b="b" t="t" l="l"/>
            <a:pathLst>
              <a:path h="5786820" w="9624648">
                <a:moveTo>
                  <a:pt x="0" y="0"/>
                </a:moveTo>
                <a:lnTo>
                  <a:pt x="9624648" y="0"/>
                </a:lnTo>
                <a:lnTo>
                  <a:pt x="9624648" y="5786819"/>
                </a:lnTo>
                <a:lnTo>
                  <a:pt x="0" y="5786819"/>
                </a:lnTo>
                <a:lnTo>
                  <a:pt x="0" y="0"/>
                </a:lnTo>
                <a:close/>
              </a:path>
            </a:pathLst>
          </a:custGeom>
          <a:blipFill>
            <a:blip r:embed="rId2"/>
            <a:stretch>
              <a:fillRect l="0" t="0" r="0" b="0"/>
            </a:stretch>
          </a:blipFill>
        </p:spPr>
      </p:sp>
      <p:sp>
        <p:nvSpPr>
          <p:cNvPr name="Freeform 13" id="13"/>
          <p:cNvSpPr/>
          <p:nvPr/>
        </p:nvSpPr>
        <p:spPr>
          <a:xfrm flipH="false" flipV="false" rot="0">
            <a:off x="9144000" y="2967247"/>
            <a:ext cx="9286656" cy="5720147"/>
          </a:xfrm>
          <a:custGeom>
            <a:avLst/>
            <a:gdLst/>
            <a:ahLst/>
            <a:cxnLst/>
            <a:rect r="r" b="b" t="t" l="l"/>
            <a:pathLst>
              <a:path h="5720147" w="9286656">
                <a:moveTo>
                  <a:pt x="0" y="0"/>
                </a:moveTo>
                <a:lnTo>
                  <a:pt x="9286656" y="0"/>
                </a:lnTo>
                <a:lnTo>
                  <a:pt x="9286656" y="5720147"/>
                </a:lnTo>
                <a:lnTo>
                  <a:pt x="0" y="5720147"/>
                </a:lnTo>
                <a:lnTo>
                  <a:pt x="0" y="0"/>
                </a:lnTo>
                <a:close/>
              </a:path>
            </a:pathLst>
          </a:custGeom>
          <a:blipFill>
            <a:blip r:embed="rId3"/>
            <a:stretch>
              <a:fillRect l="-3088" t="0" r="0" b="0"/>
            </a:stretch>
          </a:blipFill>
        </p:spPr>
      </p:sp>
      <p:sp>
        <p:nvSpPr>
          <p:cNvPr name="TextBox 14" id="14"/>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5" id="15"/>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phương pháp gợi ý sản phẩm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16</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3884026" y="3149284"/>
            <a:ext cx="10519947" cy="3988432"/>
          </a:xfrm>
          <a:custGeom>
            <a:avLst/>
            <a:gdLst/>
            <a:ahLst/>
            <a:cxnLst/>
            <a:rect r="r" b="b" t="t" l="l"/>
            <a:pathLst>
              <a:path h="3988432" w="10519947">
                <a:moveTo>
                  <a:pt x="0" y="0"/>
                </a:moveTo>
                <a:lnTo>
                  <a:pt x="10519948" y="0"/>
                </a:lnTo>
                <a:lnTo>
                  <a:pt x="10519948" y="3988432"/>
                </a:lnTo>
                <a:lnTo>
                  <a:pt x="0" y="3988432"/>
                </a:lnTo>
                <a:lnTo>
                  <a:pt x="0" y="0"/>
                </a:lnTo>
                <a:close/>
              </a:path>
            </a:pathLst>
          </a:custGeom>
          <a:blipFill>
            <a:blip r:embed="rId2"/>
            <a:stretch>
              <a:fillRect l="0" t="0" r="0" b="0"/>
            </a:stretch>
          </a:blipFill>
        </p:spPr>
      </p:sp>
      <p:sp>
        <p:nvSpPr>
          <p:cNvPr name="Freeform 13" id="13"/>
          <p:cNvSpPr/>
          <p:nvPr/>
        </p:nvSpPr>
        <p:spPr>
          <a:xfrm flipH="false" flipV="false" rot="0">
            <a:off x="3876390" y="7137716"/>
            <a:ext cx="10535220" cy="2365421"/>
          </a:xfrm>
          <a:custGeom>
            <a:avLst/>
            <a:gdLst/>
            <a:ahLst/>
            <a:cxnLst/>
            <a:rect r="r" b="b" t="t" l="l"/>
            <a:pathLst>
              <a:path h="2365421" w="10535220">
                <a:moveTo>
                  <a:pt x="0" y="0"/>
                </a:moveTo>
                <a:lnTo>
                  <a:pt x="10535220" y="0"/>
                </a:lnTo>
                <a:lnTo>
                  <a:pt x="10535220" y="2365421"/>
                </a:lnTo>
                <a:lnTo>
                  <a:pt x="0" y="2365421"/>
                </a:lnTo>
                <a:lnTo>
                  <a:pt x="0" y="0"/>
                </a:lnTo>
                <a:close/>
              </a:path>
            </a:pathLst>
          </a:custGeom>
          <a:blipFill>
            <a:blip r:embed="rId3"/>
            <a:stretch>
              <a:fillRect l="0" t="0" r="0" b="0"/>
            </a:stretch>
          </a:blipFill>
        </p:spPr>
      </p:sp>
      <p:sp>
        <p:nvSpPr>
          <p:cNvPr name="TextBox 14" id="14"/>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5" id="15"/>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Tạo chatbot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14</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3.1</a:t>
              </a:r>
            </a:p>
          </p:txBody>
        </p:sp>
      </p:grpSp>
      <p:sp>
        <p:nvSpPr>
          <p:cNvPr name="Freeform 12" id="12"/>
          <p:cNvSpPr/>
          <p:nvPr/>
        </p:nvSpPr>
        <p:spPr>
          <a:xfrm flipH="false" flipV="false" rot="0">
            <a:off x="901342" y="2405275"/>
            <a:ext cx="16202846" cy="7780742"/>
          </a:xfrm>
          <a:custGeom>
            <a:avLst/>
            <a:gdLst/>
            <a:ahLst/>
            <a:cxnLst/>
            <a:rect r="r" b="b" t="t" l="l"/>
            <a:pathLst>
              <a:path h="7780742" w="16202846">
                <a:moveTo>
                  <a:pt x="0" y="0"/>
                </a:moveTo>
                <a:lnTo>
                  <a:pt x="16202845" y="0"/>
                </a:lnTo>
                <a:lnTo>
                  <a:pt x="16202845" y="7780741"/>
                </a:lnTo>
                <a:lnTo>
                  <a:pt x="0" y="7780741"/>
                </a:lnTo>
                <a:lnTo>
                  <a:pt x="0" y="0"/>
                </a:lnTo>
                <a:close/>
              </a:path>
            </a:pathLst>
          </a:custGeom>
          <a:blipFill>
            <a:blip r:embed="rId2"/>
            <a:stretch>
              <a:fillRect l="0" t="0" r="0" b="0"/>
            </a:stretch>
          </a:blipFill>
        </p:spPr>
      </p:sp>
      <p:sp>
        <p:nvSpPr>
          <p:cNvPr name="TextBox 13" id="13"/>
          <p:cNvSpPr txBox="true"/>
          <p:nvPr/>
        </p:nvSpPr>
        <p:spPr>
          <a:xfrm rot="0">
            <a:off x="2981899" y="94508"/>
            <a:ext cx="12324202"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HIỆN THỰC HÓA NGHIÊN CỨU</a:t>
            </a:r>
          </a:p>
        </p:txBody>
      </p:sp>
      <p:sp>
        <p:nvSpPr>
          <p:cNvPr name="TextBox 14" id="14"/>
          <p:cNvSpPr txBox="true"/>
          <p:nvPr/>
        </p:nvSpPr>
        <p:spPr>
          <a:xfrm rot="0">
            <a:off x="1456265" y="1727956"/>
            <a:ext cx="4273246"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Các bước tạo chatbot</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708696"/>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5394109" y="827047"/>
            <a:ext cx="771724" cy="7717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259300" y="0"/>
            <a:ext cx="1028700" cy="10287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111570" y="101659"/>
            <a:ext cx="7917895"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CHUNG</a:t>
            </a:r>
          </a:p>
        </p:txBody>
      </p:sp>
      <p:grpSp>
        <p:nvGrpSpPr>
          <p:cNvPr name="Group 16" id="16"/>
          <p:cNvGrpSpPr/>
          <p:nvPr/>
        </p:nvGrpSpPr>
        <p:grpSpPr>
          <a:xfrm rot="0">
            <a:off x="17259300" y="9168983"/>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4</a:t>
              </a:r>
            </a:p>
          </p:txBody>
        </p:sp>
      </p:grpSp>
      <p:grpSp>
        <p:nvGrpSpPr>
          <p:cNvPr name="Group 19" id="19"/>
          <p:cNvGrpSpPr/>
          <p:nvPr/>
        </p:nvGrpSpPr>
        <p:grpSpPr>
          <a:xfrm rot="0">
            <a:off x="1419065" y="1372156"/>
            <a:ext cx="732337" cy="73233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sp>
        <p:nvSpPr>
          <p:cNvPr name="TextBox 22" id="22"/>
          <p:cNvSpPr txBox="true"/>
          <p:nvPr/>
        </p:nvSpPr>
        <p:spPr>
          <a:xfrm rot="0">
            <a:off x="2346479" y="2056328"/>
            <a:ext cx="15153044"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Laravel là một framework PHP mã nguồn mở được xây dựng để phát triển các ứng dụng web theo mô hình MVC (Model-View-Controller). Laravel cung cấp các công cụ và tính năng mạnh mẽ như routing, authentication, ORM (Eloquent), template engine (Blade), migration và nhiều thư viện khác giúp việc phát triển web trở nên nhanh chóng và dễ dàng.</a:t>
            </a:r>
          </a:p>
        </p:txBody>
      </p:sp>
      <p:sp>
        <p:nvSpPr>
          <p:cNvPr name="TextBox 23" id="23"/>
          <p:cNvSpPr txBox="true"/>
          <p:nvPr/>
        </p:nvSpPr>
        <p:spPr>
          <a:xfrm rot="0">
            <a:off x="2340157" y="1427174"/>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Laravel framework</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059031" y="3721169"/>
            <a:ext cx="5871650" cy="5871650"/>
          </a:xfrm>
          <a:custGeom>
            <a:avLst/>
            <a:gdLst/>
            <a:ahLst/>
            <a:cxnLst/>
            <a:rect r="r" b="b" t="t" l="l"/>
            <a:pathLst>
              <a:path h="5871650" w="5871650">
                <a:moveTo>
                  <a:pt x="0" y="0"/>
                </a:moveTo>
                <a:lnTo>
                  <a:pt x="5871651" y="0"/>
                </a:lnTo>
                <a:lnTo>
                  <a:pt x="5871651" y="5871650"/>
                </a:lnTo>
                <a:lnTo>
                  <a:pt x="0" y="5871650"/>
                </a:lnTo>
                <a:lnTo>
                  <a:pt x="0" y="0"/>
                </a:lnTo>
                <a:close/>
              </a:path>
            </a:pathLst>
          </a:custGeom>
          <a:blipFill>
            <a:blip r:embed="rId2"/>
            <a:stretch>
              <a:fillRect l="0" t="0" r="0" b="0"/>
            </a:stretch>
          </a:blipFill>
        </p:spPr>
      </p:sp>
      <p:grpSp>
        <p:nvGrpSpPr>
          <p:cNvPr name="Group 6" id="6"/>
          <p:cNvGrpSpPr/>
          <p:nvPr/>
        </p:nvGrpSpPr>
        <p:grpSpPr>
          <a:xfrm rot="0">
            <a:off x="17259300" y="9216608"/>
            <a:ext cx="969409" cy="969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8" id="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a:t>
              </a:r>
            </a:p>
          </p:txBody>
        </p:sp>
      </p:grpSp>
      <p:sp>
        <p:nvSpPr>
          <p:cNvPr name="AutoShape 9" id="9"/>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10" id="10"/>
          <p:cNvGrpSpPr/>
          <p:nvPr/>
        </p:nvGrpSpPr>
        <p:grpSpPr>
          <a:xfrm rot="0">
            <a:off x="572786" y="1712787"/>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500200" y="2396959"/>
            <a:ext cx="15153044" cy="98933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ReactJS là một thư viện JavaScript mã nguồn mở, được phát triển bởi Facebook, dùng để xây dựng giao diện người dùng, đặc biệt là cho các ứng dụng web đơn trang </a:t>
            </a:r>
          </a:p>
        </p:txBody>
      </p:sp>
      <p:sp>
        <p:nvSpPr>
          <p:cNvPr name="TextBox 15" id="15"/>
          <p:cNvSpPr txBox="true"/>
          <p:nvPr/>
        </p:nvSpPr>
        <p:spPr>
          <a:xfrm rot="0">
            <a:off x="1493877" y="1767805"/>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ReactJS</a:t>
            </a:r>
          </a:p>
        </p:txBody>
      </p:sp>
      <p:sp>
        <p:nvSpPr>
          <p:cNvPr name="TextBox 16" id="16"/>
          <p:cNvSpPr txBox="true"/>
          <p:nvPr/>
        </p:nvSpPr>
        <p:spPr>
          <a:xfrm rot="0">
            <a:off x="1493877" y="3625919"/>
            <a:ext cx="10414704" cy="4523105"/>
          </a:xfrm>
          <a:prstGeom prst="rect">
            <a:avLst/>
          </a:prstGeom>
        </p:spPr>
        <p:txBody>
          <a:bodyPr anchor="t" rtlCol="false" tIns="0" lIns="0" bIns="0" rIns="0">
            <a:spAutoFit/>
          </a:bodyPr>
          <a:lstStyle/>
          <a:p>
            <a:pPr algn="l">
              <a:lnSpc>
                <a:spcPts val="4030"/>
              </a:lnSpc>
            </a:pPr>
            <a:r>
              <a:rPr lang="en-US" sz="2600" b="true">
                <a:solidFill>
                  <a:srgbClr val="000000"/>
                </a:solidFill>
                <a:latin typeface="Open Sans Bold"/>
                <a:ea typeface="Open Sans Bold"/>
                <a:cs typeface="Open Sans Bold"/>
                <a:sym typeface="Open Sans Bold"/>
              </a:rPr>
              <a:t>Đặc điểm:</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Component-based: Giao diện được chia thành các component độc lập, có thể tái sử dụng và dễ bảo trì.</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Virtual DOM: Cập nhật giao diện hiệu quả bằng cách so sánh sự thay đổi qua DOM ảo.</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One-way Data Binding: Dữ liệu truyền theo 1 chiều giúp quản lý dễ dàng và giảm lỗi.</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JSX: Cho phép viết HTML trong JavaScript → dễ đọc, dễ viết và trực quan hơn khi xây dựng UI.</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2307" y="3522459"/>
            <a:ext cx="2342771" cy="234277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86778" y="3531984"/>
            <a:ext cx="2342771" cy="23427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18288000" cy="1543194"/>
            <a:chOff x="0" y="0"/>
            <a:chExt cx="4816593" cy="406438"/>
          </a:xfrm>
        </p:grpSpPr>
        <p:sp>
          <p:nvSpPr>
            <p:cNvPr name="Freeform 9" id="9"/>
            <p:cNvSpPr/>
            <p:nvPr/>
          </p:nvSpPr>
          <p:spPr>
            <a:xfrm flipH="false" flipV="false" rot="0">
              <a:off x="0" y="0"/>
              <a:ext cx="4816592" cy="406438"/>
            </a:xfrm>
            <a:custGeom>
              <a:avLst/>
              <a:gdLst/>
              <a:ahLst/>
              <a:cxnLst/>
              <a:rect r="r" b="b" t="t" l="l"/>
              <a:pathLst>
                <a:path h="406438" w="4816592">
                  <a:moveTo>
                    <a:pt x="42333" y="0"/>
                  </a:moveTo>
                  <a:lnTo>
                    <a:pt x="4774259" y="0"/>
                  </a:lnTo>
                  <a:cubicBezTo>
                    <a:pt x="4785487" y="0"/>
                    <a:pt x="4796254" y="4460"/>
                    <a:pt x="4804193" y="12399"/>
                  </a:cubicBezTo>
                  <a:cubicBezTo>
                    <a:pt x="4812132" y="20338"/>
                    <a:pt x="4816592" y="31106"/>
                    <a:pt x="4816592" y="42333"/>
                  </a:cubicBezTo>
                  <a:lnTo>
                    <a:pt x="4816592" y="364105"/>
                  </a:lnTo>
                  <a:cubicBezTo>
                    <a:pt x="4816592" y="375332"/>
                    <a:pt x="4812132" y="386100"/>
                    <a:pt x="4804193" y="394039"/>
                  </a:cubicBezTo>
                  <a:cubicBezTo>
                    <a:pt x="4796254" y="401978"/>
                    <a:pt x="4785487" y="406438"/>
                    <a:pt x="4774259" y="406438"/>
                  </a:cubicBezTo>
                  <a:lnTo>
                    <a:pt x="42333" y="406438"/>
                  </a:lnTo>
                  <a:cubicBezTo>
                    <a:pt x="31106" y="406438"/>
                    <a:pt x="20338" y="401978"/>
                    <a:pt x="12399" y="394039"/>
                  </a:cubicBezTo>
                  <a:cubicBezTo>
                    <a:pt x="4460" y="386100"/>
                    <a:pt x="0" y="375332"/>
                    <a:pt x="0" y="364105"/>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10" id="10"/>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11090" y="4167749"/>
            <a:ext cx="1900151" cy="1158629"/>
          </a:xfrm>
          <a:custGeom>
            <a:avLst/>
            <a:gdLst/>
            <a:ahLst/>
            <a:cxnLst/>
            <a:rect r="r" b="b" t="t" l="l"/>
            <a:pathLst>
              <a:path h="1158629" w="1900151">
                <a:moveTo>
                  <a:pt x="0" y="0"/>
                </a:moveTo>
                <a:lnTo>
                  <a:pt x="1900151" y="0"/>
                </a:lnTo>
                <a:lnTo>
                  <a:pt x="1900151" y="1158629"/>
                </a:lnTo>
                <a:lnTo>
                  <a:pt x="0" y="1158629"/>
                </a:lnTo>
                <a:lnTo>
                  <a:pt x="0" y="0"/>
                </a:lnTo>
                <a:close/>
              </a:path>
            </a:pathLst>
          </a:custGeom>
          <a:blipFill>
            <a:blip r:embed="rId2"/>
            <a:stretch>
              <a:fillRect l="0" t="0" r="0" b="0"/>
            </a:stretch>
          </a:blipFill>
        </p:spPr>
      </p:sp>
      <p:sp>
        <p:nvSpPr>
          <p:cNvPr name="Freeform 12" id="12"/>
          <p:cNvSpPr/>
          <p:nvPr/>
        </p:nvSpPr>
        <p:spPr>
          <a:xfrm flipH="false" flipV="false" rot="0">
            <a:off x="13181207" y="3825383"/>
            <a:ext cx="1686960" cy="1755972"/>
          </a:xfrm>
          <a:custGeom>
            <a:avLst/>
            <a:gdLst/>
            <a:ahLst/>
            <a:cxnLst/>
            <a:rect r="r" b="b" t="t" l="l"/>
            <a:pathLst>
              <a:path h="1755972" w="1686960">
                <a:moveTo>
                  <a:pt x="0" y="0"/>
                </a:moveTo>
                <a:lnTo>
                  <a:pt x="1686960" y="0"/>
                </a:lnTo>
                <a:lnTo>
                  <a:pt x="1686960" y="1755973"/>
                </a:lnTo>
                <a:lnTo>
                  <a:pt x="0" y="1755973"/>
                </a:lnTo>
                <a:lnTo>
                  <a:pt x="0" y="0"/>
                </a:lnTo>
                <a:close/>
              </a:path>
            </a:pathLst>
          </a:custGeom>
          <a:blipFill>
            <a:blip r:embed="rId3"/>
            <a:stretch>
              <a:fillRect l="0" t="0" r="0" b="0"/>
            </a:stretch>
          </a:blipFill>
        </p:spPr>
      </p:sp>
      <p:sp>
        <p:nvSpPr>
          <p:cNvPr name="TextBox 13" id="13"/>
          <p:cNvSpPr txBox="true"/>
          <p:nvPr/>
        </p:nvSpPr>
        <p:spPr>
          <a:xfrm rot="0">
            <a:off x="4363899" y="159775"/>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CHƯƠNG 1: TỔNG QUAN</a:t>
            </a:r>
          </a:p>
        </p:txBody>
      </p:sp>
      <p:sp>
        <p:nvSpPr>
          <p:cNvPr name="TextBox 14" id="14"/>
          <p:cNvSpPr txBox="true"/>
          <p:nvPr/>
        </p:nvSpPr>
        <p:spPr>
          <a:xfrm rot="0">
            <a:off x="1845415" y="5914397"/>
            <a:ext cx="4356554" cy="907485"/>
          </a:xfrm>
          <a:prstGeom prst="rect">
            <a:avLst/>
          </a:prstGeom>
        </p:spPr>
        <p:txBody>
          <a:bodyPr anchor="t" rtlCol="false" tIns="0" lIns="0" bIns="0" rIns="0">
            <a:spAutoFit/>
          </a:bodyPr>
          <a:lstStyle/>
          <a:p>
            <a:pPr algn="ctr">
              <a:lnSpc>
                <a:spcPts val="6673"/>
              </a:lnSpc>
            </a:pPr>
            <a:r>
              <a:rPr lang="en-US" sz="4767" b="true">
                <a:solidFill>
                  <a:srgbClr val="000000"/>
                </a:solidFill>
                <a:latin typeface="Arial Bold"/>
                <a:ea typeface="Arial Bold"/>
                <a:cs typeface="Arial Bold"/>
                <a:sym typeface="Arial Bold"/>
              </a:rPr>
              <a:t> Tailwind CSS</a:t>
            </a:r>
          </a:p>
        </p:txBody>
      </p:sp>
      <p:sp>
        <p:nvSpPr>
          <p:cNvPr name="TextBox 15" id="15"/>
          <p:cNvSpPr txBox="true"/>
          <p:nvPr/>
        </p:nvSpPr>
        <p:spPr>
          <a:xfrm rot="0">
            <a:off x="11351549" y="5923922"/>
            <a:ext cx="5595425" cy="907485"/>
          </a:xfrm>
          <a:prstGeom prst="rect">
            <a:avLst/>
          </a:prstGeom>
        </p:spPr>
        <p:txBody>
          <a:bodyPr anchor="t" rtlCol="false" tIns="0" lIns="0" bIns="0" rIns="0">
            <a:spAutoFit/>
          </a:bodyPr>
          <a:lstStyle/>
          <a:p>
            <a:pPr algn="ctr">
              <a:lnSpc>
                <a:spcPts val="6673"/>
              </a:lnSpc>
            </a:pPr>
            <a:r>
              <a:rPr lang="en-US" sz="4767" b="true">
                <a:solidFill>
                  <a:srgbClr val="000000"/>
                </a:solidFill>
                <a:latin typeface="Arial Bold"/>
                <a:ea typeface="Arial Bold"/>
                <a:cs typeface="Arial Bold"/>
                <a:sym typeface="Arial Bold"/>
              </a:rPr>
              <a:t>Laravel framework</a:t>
            </a:r>
          </a:p>
        </p:txBody>
      </p:sp>
      <p:grpSp>
        <p:nvGrpSpPr>
          <p:cNvPr name="Group 16" id="16"/>
          <p:cNvGrpSpPr/>
          <p:nvPr/>
        </p:nvGrpSpPr>
        <p:grpSpPr>
          <a:xfrm rot="0">
            <a:off x="17259300" y="9216608"/>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a:t>
              </a:r>
            </a:p>
          </p:txBody>
        </p:sp>
      </p:grpSp>
      <p:grpSp>
        <p:nvGrpSpPr>
          <p:cNvPr name="Group 19" id="19"/>
          <p:cNvGrpSpPr/>
          <p:nvPr/>
        </p:nvGrpSpPr>
        <p:grpSpPr>
          <a:xfrm rot="0">
            <a:off x="7748431" y="3522459"/>
            <a:ext cx="2342771" cy="2342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147407" y="4057901"/>
            <a:ext cx="1542818" cy="1337963"/>
          </a:xfrm>
          <a:custGeom>
            <a:avLst/>
            <a:gdLst/>
            <a:ahLst/>
            <a:cxnLst/>
            <a:rect r="r" b="b" t="t" l="l"/>
            <a:pathLst>
              <a:path h="1337963" w="1542818">
                <a:moveTo>
                  <a:pt x="0" y="0"/>
                </a:moveTo>
                <a:lnTo>
                  <a:pt x="1542818" y="0"/>
                </a:lnTo>
                <a:lnTo>
                  <a:pt x="1542818" y="1337963"/>
                </a:lnTo>
                <a:lnTo>
                  <a:pt x="0" y="1337963"/>
                </a:lnTo>
                <a:lnTo>
                  <a:pt x="0" y="0"/>
                </a:lnTo>
                <a:close/>
              </a:path>
            </a:pathLst>
          </a:custGeom>
          <a:blipFill>
            <a:blip r:embed="rId4"/>
            <a:stretch>
              <a:fillRect l="0" t="0" r="0" b="0"/>
            </a:stretch>
          </a:blipFill>
        </p:spPr>
      </p:sp>
      <p:sp>
        <p:nvSpPr>
          <p:cNvPr name="TextBox 23" id="23"/>
          <p:cNvSpPr txBox="true"/>
          <p:nvPr/>
        </p:nvSpPr>
        <p:spPr>
          <a:xfrm rot="0">
            <a:off x="6740539" y="5914397"/>
            <a:ext cx="4356554" cy="907485"/>
          </a:xfrm>
          <a:prstGeom prst="rect">
            <a:avLst/>
          </a:prstGeom>
        </p:spPr>
        <p:txBody>
          <a:bodyPr anchor="t" rtlCol="false" tIns="0" lIns="0" bIns="0" rIns="0">
            <a:spAutoFit/>
          </a:bodyPr>
          <a:lstStyle/>
          <a:p>
            <a:pPr algn="ctr">
              <a:lnSpc>
                <a:spcPts val="6673"/>
              </a:lnSpc>
            </a:pPr>
            <a:r>
              <a:rPr lang="en-US" sz="4767" b="true">
                <a:solidFill>
                  <a:srgbClr val="000000"/>
                </a:solidFill>
                <a:latin typeface="Arial Bold"/>
                <a:ea typeface="Arial Bold"/>
                <a:cs typeface="Arial Bold"/>
                <a:sym typeface="Arial Bold"/>
              </a:rPr>
              <a:t>Reactjs</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4467700"/>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0">
            <a:off x="12132955" y="6622718"/>
            <a:ext cx="4596322" cy="4596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7317527" y="1880298"/>
            <a:ext cx="779992" cy="779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682318" y="7931058"/>
            <a:ext cx="3744615" cy="3744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0"/>
            <a:ext cx="1028700" cy="10287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620606" y="2157026"/>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ReactJS là một thư viện JavaScript mã nguồn mở, được phát triển bởi Facebook, được sử dụng để xây dựng giao diện người dùng (UI) cho các ứng dụng web và di động. ReactJS chủ yếu được sử dụng để phát triển ứng dụng đơn trang và có khả năng tái sử dụng các thành phần giao diện (components) hiệu quả.</a:t>
            </a:r>
          </a:p>
        </p:txBody>
      </p:sp>
      <p:sp>
        <p:nvSpPr>
          <p:cNvPr name="TextBox 26" id="26"/>
          <p:cNvSpPr txBox="true"/>
          <p:nvPr/>
        </p:nvSpPr>
        <p:spPr>
          <a:xfrm rot="0">
            <a:off x="2614284" y="1527873"/>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Khái niệm</a:t>
            </a:r>
          </a:p>
        </p:txBody>
      </p:sp>
      <p:sp>
        <p:nvSpPr>
          <p:cNvPr name="TextBox 27" id="27"/>
          <p:cNvSpPr txBox="true"/>
          <p:nvPr/>
        </p:nvSpPr>
        <p:spPr>
          <a:xfrm rot="0">
            <a:off x="2425529" y="5123836"/>
            <a:ext cx="14656546" cy="5108271"/>
          </a:xfrm>
          <a:prstGeom prst="rect">
            <a:avLst/>
          </a:prstGeom>
        </p:spPr>
        <p:txBody>
          <a:bodyPr anchor="t" rtlCol="false" tIns="0" lIns="0" bIns="0" rIns="0">
            <a:spAutoFit/>
          </a:bodyPr>
          <a:lstStyle/>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Tái sử dụng Component: Giúp giảm thiểu mã nguồn lặp lại, dễ bảo trì và mở rộng ứng dụng.</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Virtual DOM: Tối ưu hóa hiệu suất, giúp giảm thời gian và tài nguyên khi cập nhật giao diện.</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Dễ học và sử dụ</a:t>
            </a:r>
            <a:r>
              <a:rPr lang="en-US" sz="2402">
                <a:solidFill>
                  <a:srgbClr val="000000"/>
                </a:solidFill>
                <a:latin typeface="Open Sans"/>
                <a:ea typeface="Open Sans"/>
                <a:cs typeface="Open Sans"/>
                <a:sym typeface="Open Sans"/>
              </a:rPr>
              <a:t>ng: Cú pháp JSX dễ đọc và hiểu, phù hợp với những ai đã quen thuộc với HTML và JavaScript.</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Hiệu suất cao: Cập nhật và render lại chỉ các phần thay đổi trong giao diện, thay vì cập nhật lại toàn bộ DOM.</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Lớn mạnh và cộng đồng hỗ trợ mạnh mẽ: Có một cộng đồng lớn và rất nhiều tài liệu, thư viện hỗ trợ.</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Dễ tích hợp với các công nghệ khác: React có thể dễ dàng tích hợp với các thư viện và frameworks khác như Redux, Next.js, v.v.</a:t>
            </a:r>
          </a:p>
          <a:p>
            <a:pPr algn="just">
              <a:lnSpc>
                <a:spcPts val="3723"/>
              </a:lnSpc>
            </a:pPr>
          </a:p>
        </p:txBody>
      </p:sp>
      <p:sp>
        <p:nvSpPr>
          <p:cNvPr name="TextBox 28" id="28"/>
          <p:cNvSpPr txBox="true"/>
          <p:nvPr/>
        </p:nvSpPr>
        <p:spPr>
          <a:xfrm rot="0">
            <a:off x="2614284" y="4551293"/>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29" id="29"/>
          <p:cNvSpPr txBox="true"/>
          <p:nvPr/>
        </p:nvSpPr>
        <p:spPr>
          <a:xfrm rot="0">
            <a:off x="4668598" y="92134"/>
            <a:ext cx="8803839"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GIỚI THIỆU VỀ REACT</a:t>
            </a:r>
          </a:p>
        </p:txBody>
      </p:sp>
      <p:grpSp>
        <p:nvGrpSpPr>
          <p:cNvPr name="Group 30" id="30"/>
          <p:cNvGrpSpPr/>
          <p:nvPr/>
        </p:nvGrpSpPr>
        <p:grpSpPr>
          <a:xfrm rot="0">
            <a:off x="17318591" y="9318661"/>
            <a:ext cx="969409" cy="96940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32" id="32"/>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15</a:t>
              </a:r>
            </a:p>
          </p:txBody>
        </p:sp>
      </p:gr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543194"/>
            <a:chOff x="0" y="0"/>
            <a:chExt cx="4816593" cy="406438"/>
          </a:xfrm>
        </p:grpSpPr>
        <p:sp>
          <p:nvSpPr>
            <p:cNvPr name="Freeform 3" id="3"/>
            <p:cNvSpPr/>
            <p:nvPr/>
          </p:nvSpPr>
          <p:spPr>
            <a:xfrm flipH="false" flipV="false" rot="0">
              <a:off x="0" y="0"/>
              <a:ext cx="4816592" cy="406438"/>
            </a:xfrm>
            <a:custGeom>
              <a:avLst/>
              <a:gdLst/>
              <a:ahLst/>
              <a:cxnLst/>
              <a:rect r="r" b="b" t="t" l="l"/>
              <a:pathLst>
                <a:path h="406438" w="4816592">
                  <a:moveTo>
                    <a:pt x="0" y="0"/>
                  </a:moveTo>
                  <a:lnTo>
                    <a:pt x="4816592" y="0"/>
                  </a:lnTo>
                  <a:lnTo>
                    <a:pt x="4816592" y="406438"/>
                  </a:lnTo>
                  <a:lnTo>
                    <a:pt x="0" y="406438"/>
                  </a:lnTo>
                  <a:close/>
                </a:path>
              </a:pathLst>
            </a:custGeom>
            <a:solidFill>
              <a:srgbClr val="0345E4"/>
            </a:solidFill>
          </p:spPr>
        </p:sp>
        <p:sp>
          <p:nvSpPr>
            <p:cNvPr name="TextBox 4" id="4"/>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18741" y="163513"/>
            <a:ext cx="12895401" cy="1244600"/>
          </a:xfrm>
          <a:prstGeom prst="rect">
            <a:avLst/>
          </a:prstGeom>
        </p:spPr>
        <p:txBody>
          <a:bodyPr anchor="t" rtlCol="false" tIns="0" lIns="0" bIns="0" rIns="0">
            <a:spAutoFit/>
          </a:bodyPr>
          <a:lstStyle/>
          <a:p>
            <a:pPr algn="ctr">
              <a:lnSpc>
                <a:spcPts val="9100"/>
              </a:lnSpc>
            </a:pPr>
            <a:r>
              <a:rPr lang="en-US" b="true" sz="6500" spc="130">
                <a:solidFill>
                  <a:srgbClr val="FFFFFF"/>
                </a:solidFill>
                <a:latin typeface="Arial Bold"/>
                <a:ea typeface="Arial Bold"/>
                <a:cs typeface="Arial Bold"/>
                <a:sym typeface="Arial Bold"/>
              </a:rPr>
              <a:t>HIỆN THỰC HÓA NGHIÊN CỨU</a:t>
            </a:r>
          </a:p>
        </p:txBody>
      </p:sp>
      <p:sp>
        <p:nvSpPr>
          <p:cNvPr name="TextBox 6" id="6"/>
          <p:cNvSpPr txBox="true"/>
          <p:nvPr/>
        </p:nvSpPr>
        <p:spPr>
          <a:xfrm rot="0">
            <a:off x="6423717" y="2451118"/>
            <a:ext cx="5440566" cy="6765490"/>
          </a:xfrm>
          <a:prstGeom prst="rect">
            <a:avLst/>
          </a:prstGeom>
        </p:spPr>
        <p:txBody>
          <a:bodyPr anchor="t" rtlCol="false" tIns="0" lIns="0" bIns="0" rIns="0">
            <a:spAutoFit/>
          </a:bodyPr>
          <a:lstStyle/>
          <a:p>
            <a:pPr algn="just">
              <a:lnSpc>
                <a:spcPts val="6673"/>
              </a:lnSpc>
            </a:pPr>
            <a:r>
              <a:rPr lang="en-US" b="true" sz="4767" spc="-305">
                <a:solidFill>
                  <a:srgbClr val="000000"/>
                </a:solidFill>
                <a:latin typeface="Arial Bold"/>
                <a:ea typeface="Arial Bold"/>
                <a:cs typeface="Arial Bold"/>
                <a:sym typeface="Arial Bold"/>
              </a:rPr>
              <a:t>1. Mô tả bài toán</a:t>
            </a:r>
          </a:p>
          <a:p>
            <a:pPr algn="just">
              <a:lnSpc>
                <a:spcPts val="6673"/>
              </a:lnSpc>
            </a:pPr>
            <a:r>
              <a:rPr lang="en-US" b="true" sz="4767" spc="-305">
                <a:solidFill>
                  <a:srgbClr val="000000"/>
                </a:solidFill>
                <a:latin typeface="Arial Bold"/>
                <a:ea typeface="Arial Bold"/>
                <a:cs typeface="Arial Bold"/>
                <a:sym typeface="Arial Bold"/>
              </a:rPr>
              <a:t>2. Mô hình Usecase</a:t>
            </a:r>
          </a:p>
          <a:p>
            <a:pPr algn="just">
              <a:lnSpc>
                <a:spcPts val="6673"/>
              </a:lnSpc>
            </a:pPr>
            <a:r>
              <a:rPr lang="en-US" b="true" sz="4767" spc="-305">
                <a:solidFill>
                  <a:srgbClr val="000000"/>
                </a:solidFill>
                <a:latin typeface="Arial Bold"/>
                <a:ea typeface="Arial Bold"/>
                <a:cs typeface="Arial Bold"/>
                <a:sym typeface="Arial Bold"/>
              </a:rPr>
              <a:t>3. Sơ đồ lớp</a:t>
            </a:r>
          </a:p>
          <a:p>
            <a:pPr algn="just">
              <a:lnSpc>
                <a:spcPts val="6673"/>
              </a:lnSpc>
            </a:pPr>
            <a:r>
              <a:rPr lang="en-US" b="true" sz="4767" spc="-305">
                <a:solidFill>
                  <a:srgbClr val="000000"/>
                </a:solidFill>
                <a:latin typeface="Arial Bold"/>
                <a:ea typeface="Arial Bold"/>
                <a:cs typeface="Arial Bold"/>
                <a:sym typeface="Arial Bold"/>
              </a:rPr>
              <a:t>4. Sơ đồ tuần tự</a:t>
            </a:r>
          </a:p>
          <a:p>
            <a:pPr algn="just">
              <a:lnSpc>
                <a:spcPts val="6673"/>
              </a:lnSpc>
            </a:pPr>
            <a:r>
              <a:rPr lang="en-US" b="true" sz="4767" spc="-305">
                <a:solidFill>
                  <a:srgbClr val="000000"/>
                </a:solidFill>
                <a:latin typeface="Arial Bold"/>
                <a:ea typeface="Arial Bold"/>
                <a:cs typeface="Arial Bold"/>
                <a:sym typeface="Arial Bold"/>
              </a:rPr>
              <a:t>5. Sơ đồ hoạt động</a:t>
            </a:r>
          </a:p>
          <a:p>
            <a:pPr algn="just">
              <a:lnSpc>
                <a:spcPts val="6673"/>
              </a:lnSpc>
            </a:pPr>
            <a:r>
              <a:rPr lang="en-US" b="true" sz="4767" spc="-305">
                <a:solidFill>
                  <a:srgbClr val="000000"/>
                </a:solidFill>
                <a:latin typeface="Arial Bold"/>
                <a:ea typeface="Arial Bold"/>
                <a:cs typeface="Arial Bold"/>
                <a:sym typeface="Arial Bold"/>
              </a:rPr>
              <a:t>6. Sơ đồ triển khai</a:t>
            </a:r>
          </a:p>
          <a:p>
            <a:pPr algn="just">
              <a:lnSpc>
                <a:spcPts val="6673"/>
              </a:lnSpc>
            </a:pPr>
            <a:r>
              <a:rPr lang="en-US" b="true" sz="4767" spc="-305">
                <a:solidFill>
                  <a:srgbClr val="000000"/>
                </a:solidFill>
                <a:latin typeface="Arial Bold"/>
                <a:ea typeface="Arial Bold"/>
                <a:cs typeface="Arial Bold"/>
                <a:sym typeface="Arial Bold"/>
              </a:rPr>
              <a:t>7. Kết luận</a:t>
            </a:r>
          </a:p>
          <a:p>
            <a:pPr algn="just">
              <a:lnSpc>
                <a:spcPts val="6673"/>
              </a:lnSpc>
            </a:pPr>
          </a:p>
        </p:txBody>
      </p:sp>
      <p:grpSp>
        <p:nvGrpSpPr>
          <p:cNvPr name="Group 7" id="7"/>
          <p:cNvGrpSpPr/>
          <p:nvPr/>
        </p:nvGrpSpPr>
        <p:grpSpPr>
          <a:xfrm rot="0">
            <a:off x="17259300" y="9216608"/>
            <a:ext cx="969409" cy="9694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9" id="9"/>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a:t>
              </a:r>
            </a:p>
          </p:txBody>
        </p:sp>
      </p:gr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59607" y="161054"/>
            <a:ext cx="12895401" cy="1067434"/>
          </a:xfrm>
          <a:prstGeom prst="rect">
            <a:avLst/>
          </a:prstGeom>
        </p:spPr>
        <p:txBody>
          <a:bodyPr anchor="t" rtlCol="false" tIns="0" lIns="0" bIns="0" rIns="0">
            <a:spAutoFit/>
          </a:bodyPr>
          <a:lstStyle/>
          <a:p>
            <a:pPr algn="ctr">
              <a:lnSpc>
                <a:spcPts val="7840"/>
              </a:lnSpc>
            </a:pPr>
            <a:r>
              <a:rPr lang="en-US" b="true" sz="5600" spc="112">
                <a:solidFill>
                  <a:srgbClr val="2E2E30"/>
                </a:solidFill>
                <a:latin typeface="Arial Bold"/>
                <a:ea typeface="Arial Bold"/>
                <a:cs typeface="Arial Bold"/>
                <a:sym typeface="Arial Bold"/>
              </a:rPr>
              <a:t>1. MÔ TẢ BÀI TOÁN</a:t>
            </a:r>
          </a:p>
        </p:txBody>
      </p:sp>
      <p:grpSp>
        <p:nvGrpSpPr>
          <p:cNvPr name="Group 3" id="3"/>
          <p:cNvGrpSpPr/>
          <p:nvPr/>
        </p:nvGrpSpPr>
        <p:grpSpPr>
          <a:xfrm rot="0">
            <a:off x="17259300" y="9216608"/>
            <a:ext cx="969409" cy="9694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5" id="5"/>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a:t>
              </a:r>
            </a:p>
          </p:txBody>
        </p:sp>
      </p:grpSp>
      <p:sp>
        <p:nvSpPr>
          <p:cNvPr name="TextBox 6" id="6"/>
          <p:cNvSpPr txBox="true"/>
          <p:nvPr/>
        </p:nvSpPr>
        <p:spPr>
          <a:xfrm rot="0">
            <a:off x="2620606" y="2157026"/>
            <a:ext cx="14306397" cy="484505"/>
          </a:xfrm>
          <a:prstGeom prst="rect">
            <a:avLst/>
          </a:prstGeom>
        </p:spPr>
        <p:txBody>
          <a:bodyPr anchor="t" rtlCol="false" tIns="0" lIns="0" bIns="0" rIns="0">
            <a:spAutoFit/>
          </a:bodyPr>
          <a:lstStyle/>
          <a:p>
            <a:pPr algn="just">
              <a:lnSpc>
                <a:spcPts val="4030"/>
              </a:lnSpc>
            </a:pPr>
            <a:r>
              <a:rPr lang="en-US" sz="2600">
                <a:solidFill>
                  <a:srgbClr val="000000"/>
                </a:solidFill>
                <a:latin typeface="Open Sans"/>
                <a:ea typeface="Open Sans"/>
                <a:cs typeface="Open Sans"/>
                <a:sym typeface="Open Sans"/>
              </a:rPr>
              <a:t>1. Mucj</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1038225"/>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66092"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046509" y="4099922"/>
            <a:ext cx="8394133" cy="5417490"/>
          </a:xfrm>
          <a:custGeom>
            <a:avLst/>
            <a:gdLst/>
            <a:ahLst/>
            <a:cxnLst/>
            <a:rect r="r" b="b" t="t" l="l"/>
            <a:pathLst>
              <a:path h="5417490" w="8394133">
                <a:moveTo>
                  <a:pt x="0" y="0"/>
                </a:moveTo>
                <a:lnTo>
                  <a:pt x="8394133" y="0"/>
                </a:lnTo>
                <a:lnTo>
                  <a:pt x="8394133" y="5417490"/>
                </a:lnTo>
                <a:lnTo>
                  <a:pt x="0" y="5417490"/>
                </a:lnTo>
                <a:lnTo>
                  <a:pt x="0" y="0"/>
                </a:lnTo>
                <a:close/>
              </a:path>
            </a:pathLst>
          </a:custGeom>
          <a:blipFill>
            <a:blip r:embed="rId2"/>
            <a:stretch>
              <a:fillRect l="0" t="0" r="0" b="0"/>
            </a:stretch>
          </a:blipFill>
          <a:ln w="9525" cap="sq">
            <a:solidFill>
              <a:srgbClr val="000000"/>
            </a:solidFill>
            <a:prstDash val="solid"/>
            <a:miter/>
          </a:ln>
        </p:spPr>
      </p:sp>
      <p:sp>
        <p:nvSpPr>
          <p:cNvPr name="TextBox 17" id="17"/>
          <p:cNvSpPr txBox="true"/>
          <p:nvPr/>
        </p:nvSpPr>
        <p:spPr>
          <a:xfrm rot="0">
            <a:off x="2620606" y="2157026"/>
            <a:ext cx="14293641" cy="484505"/>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Tailwind hỗ trợ các class giúp website hiển thị tốt trên mọi kích thước màn hình.</a:t>
            </a:r>
          </a:p>
        </p:txBody>
      </p:sp>
      <p:sp>
        <p:nvSpPr>
          <p:cNvPr name="TextBox 18" id="18"/>
          <p:cNvSpPr txBox="true"/>
          <p:nvPr/>
        </p:nvSpPr>
        <p:spPr>
          <a:xfrm rot="0">
            <a:off x="2614284" y="1527873"/>
            <a:ext cx="715314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Responsive Design (Thiết kế đáp ứng)</a:t>
            </a:r>
          </a:p>
        </p:txBody>
      </p:sp>
      <p:sp>
        <p:nvSpPr>
          <p:cNvPr name="TextBox 19" id="19"/>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
        <p:nvSpPr>
          <p:cNvPr name="TextBox 20" id="20"/>
          <p:cNvSpPr txBox="true"/>
          <p:nvPr/>
        </p:nvSpPr>
        <p:spPr>
          <a:xfrm rot="0">
            <a:off x="2739806" y="2899137"/>
            <a:ext cx="5338167" cy="8959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a:ea typeface="Inter"/>
                <a:cs typeface="Inter"/>
                <a:sym typeface="Inter"/>
              </a:rPr>
              <a:t>💡 Ưu điểm:</a:t>
            </a:r>
          </a:p>
          <a:p>
            <a:pPr algn="l">
              <a:lnSpc>
                <a:spcPts val="3640"/>
              </a:lnSpc>
              <a:spcBef>
                <a:spcPct val="0"/>
              </a:spcBef>
            </a:pPr>
            <a:r>
              <a:rPr lang="en-US" sz="2600">
                <a:solidFill>
                  <a:srgbClr val="000000"/>
                </a:solidFill>
                <a:latin typeface="Inter"/>
                <a:ea typeface="Inter"/>
                <a:cs typeface="Inter"/>
                <a:sym typeface="Inter"/>
              </a:rPr>
              <a:t>Tối ưu giao diện trên nhiều thiết bị</a:t>
            </a:r>
          </a:p>
        </p:txBody>
      </p:sp>
      <p:grpSp>
        <p:nvGrpSpPr>
          <p:cNvPr name="Group 21" id="21"/>
          <p:cNvGrpSpPr/>
          <p:nvPr/>
        </p:nvGrpSpPr>
        <p:grpSpPr>
          <a:xfrm rot="0">
            <a:off x="17259300" y="9207083"/>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3" id="23"/>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5</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3</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320338" y="1498386"/>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2.1</a:t>
              </a:r>
            </a:p>
          </p:txBody>
        </p:sp>
      </p:grpSp>
      <p:sp>
        <p:nvSpPr>
          <p:cNvPr name="Freeform 12" id="12"/>
          <p:cNvSpPr/>
          <p:nvPr/>
        </p:nvSpPr>
        <p:spPr>
          <a:xfrm flipH="false" flipV="false" rot="0">
            <a:off x="10141496" y="2984452"/>
            <a:ext cx="6585216" cy="6585216"/>
          </a:xfrm>
          <a:custGeom>
            <a:avLst/>
            <a:gdLst/>
            <a:ahLst/>
            <a:cxnLst/>
            <a:rect r="r" b="b" t="t" l="l"/>
            <a:pathLst>
              <a:path h="6585216" w="6585216">
                <a:moveTo>
                  <a:pt x="0" y="0"/>
                </a:moveTo>
                <a:lnTo>
                  <a:pt x="6585216" y="0"/>
                </a:lnTo>
                <a:lnTo>
                  <a:pt x="6585216" y="6585216"/>
                </a:lnTo>
                <a:lnTo>
                  <a:pt x="0" y="6585216"/>
                </a:lnTo>
                <a:lnTo>
                  <a:pt x="0" y="0"/>
                </a:lnTo>
                <a:close/>
              </a:path>
            </a:pathLst>
          </a:custGeom>
          <a:blipFill>
            <a:blip r:embed="rId2"/>
            <a:stretch>
              <a:fillRect l="0" t="0" r="0" b="0"/>
            </a:stretch>
          </a:blipFill>
        </p:spPr>
      </p:sp>
      <p:sp>
        <p:nvSpPr>
          <p:cNvPr name="TextBox 13" id="13"/>
          <p:cNvSpPr txBox="true"/>
          <p:nvPr/>
        </p:nvSpPr>
        <p:spPr>
          <a:xfrm rot="0">
            <a:off x="1071725" y="94508"/>
            <a:ext cx="15560835"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247752" y="2182558"/>
            <a:ext cx="15153044" cy="98933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Tailwind CSS là một framework CSS tiện ích giúp xây dựng giao diện người dùng một cách nhanh chóng và hiệu quả. C</a:t>
            </a:r>
            <a:r>
              <a:rPr lang="en-US" sz="2600" strike="noStrike" u="none">
                <a:solidFill>
                  <a:srgbClr val="000000"/>
                </a:solidFill>
                <a:latin typeface="Open Sans"/>
                <a:ea typeface="Open Sans"/>
                <a:cs typeface="Open Sans"/>
                <a:sym typeface="Open Sans"/>
              </a:rPr>
              <a:t>ho phép xây dựng giao diện trực tiếp bằng các class tiện ích ngay trong HTML.</a:t>
            </a:r>
          </a:p>
        </p:txBody>
      </p:sp>
      <p:sp>
        <p:nvSpPr>
          <p:cNvPr name="TextBox 15" id="15"/>
          <p:cNvSpPr txBox="true"/>
          <p:nvPr/>
        </p:nvSpPr>
        <p:spPr>
          <a:xfrm rot="0">
            <a:off x="1241430" y="1553405"/>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Tailwind CSS</a:t>
            </a:r>
          </a:p>
        </p:txBody>
      </p:sp>
      <p:sp>
        <p:nvSpPr>
          <p:cNvPr name="TextBox 16" id="16"/>
          <p:cNvSpPr txBox="true"/>
          <p:nvPr/>
        </p:nvSpPr>
        <p:spPr>
          <a:xfrm rot="0">
            <a:off x="1071725" y="3371913"/>
            <a:ext cx="15159366" cy="3273424"/>
          </a:xfrm>
          <a:prstGeom prst="rect">
            <a:avLst/>
          </a:prstGeom>
        </p:spPr>
        <p:txBody>
          <a:bodyPr anchor="t" rtlCol="false" tIns="0" lIns="0" bIns="0" rIns="0">
            <a:spAutoFit/>
          </a:bodyPr>
          <a:lstStyle/>
          <a:p>
            <a:pPr algn="l">
              <a:lnSpc>
                <a:spcPts val="4420"/>
              </a:lnSpc>
            </a:pPr>
            <a:r>
              <a:rPr lang="en-US" sz="2600">
                <a:solidFill>
                  <a:srgbClr val="000000"/>
                </a:solidFill>
                <a:latin typeface="Inter"/>
                <a:ea typeface="Inter"/>
                <a:cs typeface="Inter"/>
                <a:sym typeface="Inter"/>
              </a:rPr>
              <a:t>Ưu điểm:</a:t>
            </a:r>
          </a:p>
          <a:p>
            <a:pPr algn="l" marL="561342" indent="-280671" lvl="1">
              <a:lnSpc>
                <a:spcPts val="4420"/>
              </a:lnSpc>
              <a:buFont typeface="Arial"/>
              <a:buChar char="•"/>
            </a:pPr>
            <a:r>
              <a:rPr lang="en-US" sz="2600">
                <a:solidFill>
                  <a:srgbClr val="000000"/>
                </a:solidFill>
                <a:latin typeface="Inter"/>
                <a:ea typeface="Inter"/>
                <a:cs typeface="Inter"/>
                <a:sym typeface="Inter"/>
              </a:rPr>
              <a:t>Thiết kế nhanh với class tiện ích.</a:t>
            </a:r>
          </a:p>
          <a:p>
            <a:pPr algn="l" marL="561342" indent="-280671" lvl="1">
              <a:lnSpc>
                <a:spcPts val="4420"/>
              </a:lnSpc>
              <a:buFont typeface="Arial"/>
              <a:buChar char="•"/>
            </a:pPr>
            <a:r>
              <a:rPr lang="en-US" sz="2600">
                <a:solidFill>
                  <a:srgbClr val="000000"/>
                </a:solidFill>
                <a:latin typeface="Inter"/>
                <a:ea typeface="Inter"/>
                <a:cs typeface="Inter"/>
                <a:sym typeface="Inter"/>
              </a:rPr>
              <a:t>Hỗ trợ responsive</a:t>
            </a:r>
          </a:p>
          <a:p>
            <a:pPr algn="l" marL="561342" indent="-280671" lvl="1">
              <a:lnSpc>
                <a:spcPts val="4420"/>
              </a:lnSpc>
              <a:buFont typeface="Arial"/>
              <a:buChar char="•"/>
            </a:pPr>
            <a:r>
              <a:rPr lang="en-US" sz="2600">
                <a:solidFill>
                  <a:srgbClr val="000000"/>
                </a:solidFill>
                <a:latin typeface="Inter"/>
                <a:ea typeface="Inter"/>
                <a:cs typeface="Inter"/>
                <a:sym typeface="Inter"/>
              </a:rPr>
              <a:t>Tích</a:t>
            </a:r>
            <a:r>
              <a:rPr lang="en-US" sz="2600">
                <a:solidFill>
                  <a:srgbClr val="000000"/>
                </a:solidFill>
                <a:latin typeface="Inter"/>
                <a:ea typeface="Inter"/>
                <a:cs typeface="Inter"/>
                <a:sym typeface="Inter"/>
              </a:rPr>
              <a:t> hợp dễ dàng với framework</a:t>
            </a:r>
          </a:p>
          <a:p>
            <a:pPr algn="l" marL="561342" indent="-280671" lvl="1">
              <a:lnSpc>
                <a:spcPts val="4420"/>
              </a:lnSpc>
              <a:buFont typeface="Arial"/>
              <a:buChar char="•"/>
            </a:pPr>
            <a:r>
              <a:rPr lang="en-US" sz="2600">
                <a:solidFill>
                  <a:srgbClr val="000000"/>
                </a:solidFill>
                <a:latin typeface="Inter"/>
                <a:ea typeface="Inter"/>
                <a:cs typeface="Inter"/>
                <a:sym typeface="Inter"/>
              </a:rPr>
              <a:t>Tùy biến linh hoạt qua file cấu hình.</a:t>
            </a:r>
          </a:p>
          <a:p>
            <a:pPr algn="l" marL="561342" indent="-280671" lvl="1">
              <a:lnSpc>
                <a:spcPts val="4420"/>
              </a:lnSpc>
              <a:buFont typeface="Arial"/>
              <a:buChar char="•"/>
            </a:pPr>
            <a:r>
              <a:rPr lang="en-US" sz="2600">
                <a:solidFill>
                  <a:srgbClr val="000000"/>
                </a:solidFill>
                <a:latin typeface="Inter"/>
                <a:ea typeface="Inter"/>
                <a:cs typeface="Inter"/>
                <a:sym typeface="Inter"/>
              </a:rPr>
              <a:t>Cộng đồng lớn, tài liệu tốt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82318" y="7931058"/>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15741" y="1074722"/>
            <a:ext cx="8072259" cy="9212278"/>
          </a:xfrm>
          <a:custGeom>
            <a:avLst/>
            <a:gdLst/>
            <a:ahLst/>
            <a:cxnLst/>
            <a:rect r="r" b="b" t="t" l="l"/>
            <a:pathLst>
              <a:path h="9212278" w="8072259">
                <a:moveTo>
                  <a:pt x="0" y="0"/>
                </a:moveTo>
                <a:lnTo>
                  <a:pt x="8072259" y="0"/>
                </a:lnTo>
                <a:lnTo>
                  <a:pt x="8072259" y="9212278"/>
                </a:lnTo>
                <a:lnTo>
                  <a:pt x="0" y="9212278"/>
                </a:lnTo>
                <a:lnTo>
                  <a:pt x="0" y="0"/>
                </a:lnTo>
                <a:close/>
              </a:path>
            </a:pathLst>
          </a:custGeom>
          <a:blipFill>
            <a:blip r:embed="rId2"/>
            <a:stretch>
              <a:fillRect l="0" t="0" r="0" b="0"/>
            </a:stretch>
          </a:blipFill>
        </p:spPr>
      </p:sp>
      <p:sp>
        <p:nvSpPr>
          <p:cNvPr name="TextBox 20" id="20"/>
          <p:cNvSpPr txBox="true"/>
          <p:nvPr/>
        </p:nvSpPr>
        <p:spPr>
          <a:xfrm rot="0">
            <a:off x="2425529" y="2073774"/>
            <a:ext cx="14293641" cy="349758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Tailwind cung cấp bảng màu sẵn có với nhiều sắc độ khác nhau.</a:t>
            </a:r>
          </a:p>
          <a:p>
            <a:pPr algn="just">
              <a:lnSpc>
                <a:spcPts val="4680"/>
              </a:lnSpc>
            </a:pPr>
            <a:r>
              <a:rPr lang="en-US" sz="2600">
                <a:solidFill>
                  <a:srgbClr val="000000"/>
                </a:solidFill>
                <a:latin typeface="Open Sans"/>
                <a:ea typeface="Open Sans"/>
                <a:cs typeface="Open Sans"/>
                <a:sym typeface="Open Sans"/>
              </a:rPr>
              <a:t>Ví dụ:</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bg-red-500 – Màu nền đỏ đậm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text-blue-700 – Màu chữ xanh đậm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border-green-300 – Viền xanh nhạt</a:t>
            </a:r>
          </a:p>
          <a:p>
            <a:pPr algn="just" marL="0" indent="0" lvl="0">
              <a:lnSpc>
                <a:spcPts val="4680"/>
              </a:lnSpc>
            </a:pPr>
          </a:p>
        </p:txBody>
      </p:sp>
      <p:sp>
        <p:nvSpPr>
          <p:cNvPr name="TextBox 21" id="21"/>
          <p:cNvSpPr txBox="true"/>
          <p:nvPr/>
        </p:nvSpPr>
        <p:spPr>
          <a:xfrm rot="0">
            <a:off x="2614284"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Colors (Màu sắc)</a:t>
            </a:r>
          </a:p>
        </p:txBody>
      </p:sp>
      <p:sp>
        <p:nvSpPr>
          <p:cNvPr name="TextBox 22" id="22"/>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grpSp>
        <p:nvGrpSpPr>
          <p:cNvPr name="Group 23" id="23"/>
          <p:cNvGrpSpPr/>
          <p:nvPr/>
        </p:nvGrpSpPr>
        <p:grpSpPr>
          <a:xfrm rot="0">
            <a:off x="17318591" y="9527053"/>
            <a:ext cx="969409" cy="759947"/>
            <a:chOff x="0" y="0"/>
            <a:chExt cx="812800" cy="637177"/>
          </a:xfrm>
        </p:grpSpPr>
        <p:sp>
          <p:nvSpPr>
            <p:cNvPr name="Freeform 24" id="24"/>
            <p:cNvSpPr/>
            <p:nvPr/>
          </p:nvSpPr>
          <p:spPr>
            <a:xfrm flipH="false" flipV="false" rot="0">
              <a:off x="0" y="0"/>
              <a:ext cx="812800" cy="637177"/>
            </a:xfrm>
            <a:custGeom>
              <a:avLst/>
              <a:gdLst/>
              <a:ahLst/>
              <a:cxnLst/>
              <a:rect r="r" b="b" t="t" l="l"/>
              <a:pathLst>
                <a:path h="637177" w="812800">
                  <a:moveTo>
                    <a:pt x="652780" y="0"/>
                  </a:moveTo>
                  <a:lnTo>
                    <a:pt x="160020" y="0"/>
                  </a:lnTo>
                  <a:lnTo>
                    <a:pt x="0" y="160020"/>
                  </a:lnTo>
                  <a:lnTo>
                    <a:pt x="0" y="477157"/>
                  </a:lnTo>
                  <a:lnTo>
                    <a:pt x="160020" y="637177"/>
                  </a:lnTo>
                  <a:lnTo>
                    <a:pt x="652780" y="637177"/>
                  </a:lnTo>
                  <a:lnTo>
                    <a:pt x="812800" y="477157"/>
                  </a:lnTo>
                  <a:lnTo>
                    <a:pt x="812800" y="160020"/>
                  </a:lnTo>
                  <a:lnTo>
                    <a:pt x="652780" y="0"/>
                  </a:lnTo>
                  <a:close/>
                </a:path>
              </a:pathLst>
            </a:custGeom>
            <a:solidFill>
              <a:srgbClr val="FFFFFF"/>
            </a:solidFill>
          </p:spPr>
        </p:sp>
        <p:sp>
          <p:nvSpPr>
            <p:cNvPr name="TextBox 25" id="25"/>
            <p:cNvSpPr txBox="true"/>
            <p:nvPr/>
          </p:nvSpPr>
          <p:spPr>
            <a:xfrm>
              <a:off x="63500" y="-41275"/>
              <a:ext cx="685800" cy="614952"/>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6</a:t>
              </a:r>
            </a:p>
          </p:txBody>
        </p:sp>
      </p:gr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802187" y="6638384"/>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75353" y="1718221"/>
            <a:ext cx="16902688" cy="5351145"/>
          </a:xfrm>
          <a:prstGeom prst="rect">
            <a:avLst/>
          </a:prstGeom>
        </p:spPr>
        <p:txBody>
          <a:bodyPr anchor="t" rtlCol="false" tIns="0" lIns="0" bIns="0" rIns="0">
            <a:spAutoFit/>
          </a:bodyPr>
          <a:lstStyle/>
          <a:p>
            <a:pPr algn="just" marL="734059" indent="-367030" lvl="1">
              <a:lnSpc>
                <a:spcPts val="6119"/>
              </a:lnSpc>
              <a:buFont typeface="Arial"/>
              <a:buChar char="•"/>
            </a:pPr>
            <a:r>
              <a:rPr lang="en-US" sz="3399">
                <a:solidFill>
                  <a:srgbClr val="000000"/>
                </a:solidFill>
                <a:latin typeface="Inter"/>
                <a:ea typeface="Inter"/>
                <a:cs typeface="Inter"/>
                <a:sym typeface="Inter"/>
              </a:rPr>
              <a:t>Đề tài mang tín</a:t>
            </a:r>
            <a:r>
              <a:rPr lang="en-US" sz="3399">
                <a:solidFill>
                  <a:srgbClr val="000000"/>
                </a:solidFill>
                <a:latin typeface="Inter"/>
                <a:ea typeface="Inter"/>
                <a:cs typeface="Inter"/>
                <a:sym typeface="Inter"/>
              </a:rPr>
              <a:t>h thực tiễn, đáp ứng nhu cầu mua cây cảnh trực tuyến ngày càng tăng.</a:t>
            </a:r>
          </a:p>
          <a:p>
            <a:pPr algn="just" marL="734059" indent="-367030" lvl="1">
              <a:lnSpc>
                <a:spcPts val="6119"/>
              </a:lnSpc>
              <a:buFont typeface="Arial"/>
              <a:buChar char="•"/>
            </a:pPr>
            <a:r>
              <a:rPr lang="en-US" sz="3399">
                <a:solidFill>
                  <a:srgbClr val="000000"/>
                </a:solidFill>
                <a:latin typeface="Inter"/>
                <a:ea typeface="Inter"/>
                <a:cs typeface="Inter"/>
                <a:sym typeface="Inter"/>
              </a:rPr>
              <a:t>Ứng dụng các công nghệ hiện đại như ReactJS, Laravel và TailwindCSS giúp tối ưu giao diện, tốc độ và trải nghiệm người dùng.</a:t>
            </a:r>
          </a:p>
          <a:p>
            <a:pPr algn="just" marL="734059" indent="-367030" lvl="1">
              <a:lnSpc>
                <a:spcPts val="6119"/>
              </a:lnSpc>
              <a:buFont typeface="Arial"/>
              <a:buChar char="•"/>
            </a:pPr>
            <a:r>
              <a:rPr lang="en-US" sz="3399">
                <a:solidFill>
                  <a:srgbClr val="000000"/>
                </a:solidFill>
                <a:latin typeface="Inter"/>
                <a:ea typeface="Inter"/>
                <a:cs typeface="Inter"/>
                <a:sym typeface="Inter"/>
              </a:rPr>
              <a:t>G</a:t>
            </a:r>
            <a:r>
              <a:rPr lang="en-US" sz="3399">
                <a:solidFill>
                  <a:srgbClr val="000000"/>
                </a:solidFill>
                <a:latin typeface="Inter"/>
                <a:ea typeface="Inter"/>
                <a:cs typeface="Inter"/>
                <a:sym typeface="Inter"/>
              </a:rPr>
              <a:t>iúp tiết kiệm chi phí, dễ bảo trì</a:t>
            </a:r>
          </a:p>
          <a:p>
            <a:pPr algn="just" marL="734059" indent="-367030" lvl="1">
              <a:lnSpc>
                <a:spcPts val="6119"/>
              </a:lnSpc>
              <a:buFont typeface="Arial"/>
              <a:buChar char="•"/>
            </a:pPr>
            <a:r>
              <a:rPr lang="en-US" sz="3399">
                <a:solidFill>
                  <a:srgbClr val="000000"/>
                </a:solidFill>
                <a:latin typeface="Inter"/>
                <a:ea typeface="Inter"/>
                <a:cs typeface="Inter"/>
                <a:sym typeface="Inter"/>
              </a:rPr>
              <a:t>Đề tài giúp em phát triển kỹ năng về lập trình web, API, cơ sở dữ liệu và tối ưu hóa UI/UX, phù hợp với xu hướng công nghệ hiện nay.</a:t>
            </a:r>
          </a:p>
        </p:txBody>
      </p:sp>
      <p:grpSp>
        <p:nvGrpSpPr>
          <p:cNvPr name="Group 8" id="8"/>
          <p:cNvGrpSpPr/>
          <p:nvPr/>
        </p:nvGrpSpPr>
        <p:grpSpPr>
          <a:xfrm rot="5400000">
            <a:off x="15394109" y="827047"/>
            <a:ext cx="771724" cy="7717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5324660" y="9048119"/>
            <a:ext cx="596043" cy="5960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9914" y="0"/>
            <a:ext cx="1694792" cy="10287000"/>
            <a:chOff x="0" y="0"/>
            <a:chExt cx="446365" cy="2709333"/>
          </a:xfrm>
        </p:grpSpPr>
        <p:sp>
          <p:nvSpPr>
            <p:cNvPr name="Freeform 15" id="1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6" id="1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408889" y="209509"/>
            <a:ext cx="8035171"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LÝ DO CHỌN ĐỀ TÀI</a:t>
            </a:r>
          </a:p>
        </p:txBody>
      </p:sp>
      <p:grpSp>
        <p:nvGrpSpPr>
          <p:cNvPr name="Group 18" id="18"/>
          <p:cNvGrpSpPr/>
          <p:nvPr/>
        </p:nvGrpSpPr>
        <p:grpSpPr>
          <a:xfrm rot="0">
            <a:off x="17259300" y="0"/>
            <a:ext cx="1028700" cy="1028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259300" y="9159458"/>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3" id="23"/>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101346" y="3325286"/>
            <a:ext cx="8031398" cy="2379302"/>
          </a:xfrm>
          <a:custGeom>
            <a:avLst/>
            <a:gdLst/>
            <a:ahLst/>
            <a:cxnLst/>
            <a:rect r="r" b="b" t="t" l="l"/>
            <a:pathLst>
              <a:path h="2379302" w="8031398">
                <a:moveTo>
                  <a:pt x="0" y="0"/>
                </a:moveTo>
                <a:lnTo>
                  <a:pt x="8031397" y="0"/>
                </a:lnTo>
                <a:lnTo>
                  <a:pt x="8031397" y="2379301"/>
                </a:lnTo>
                <a:lnTo>
                  <a:pt x="0" y="2379301"/>
                </a:lnTo>
                <a:lnTo>
                  <a:pt x="0" y="0"/>
                </a:lnTo>
                <a:close/>
              </a:path>
            </a:pathLst>
          </a:custGeom>
          <a:blipFill>
            <a:blip r:embed="rId2"/>
            <a:stretch>
              <a:fillRect l="0" t="0" r="0" b="0"/>
            </a:stretch>
          </a:blipFill>
          <a:ln cap="sq">
            <a:noFill/>
            <a:prstDash val="solid"/>
            <a:miter/>
          </a:ln>
        </p:spPr>
      </p:sp>
      <p:sp>
        <p:nvSpPr>
          <p:cNvPr name="Freeform 11" id="11"/>
          <p:cNvSpPr/>
          <p:nvPr/>
        </p:nvSpPr>
        <p:spPr>
          <a:xfrm flipH="false" flipV="false" rot="0">
            <a:off x="9707098" y="6285612"/>
            <a:ext cx="8425645" cy="2453969"/>
          </a:xfrm>
          <a:custGeom>
            <a:avLst/>
            <a:gdLst/>
            <a:ahLst/>
            <a:cxnLst/>
            <a:rect r="r" b="b" t="t" l="l"/>
            <a:pathLst>
              <a:path h="2453969" w="8425645">
                <a:moveTo>
                  <a:pt x="0" y="0"/>
                </a:moveTo>
                <a:lnTo>
                  <a:pt x="8425645" y="0"/>
                </a:lnTo>
                <a:lnTo>
                  <a:pt x="8425645" y="2453970"/>
                </a:lnTo>
                <a:lnTo>
                  <a:pt x="0" y="2453970"/>
                </a:lnTo>
                <a:lnTo>
                  <a:pt x="0" y="0"/>
                </a:lnTo>
                <a:close/>
              </a:path>
            </a:pathLst>
          </a:custGeom>
          <a:blipFill>
            <a:blip r:embed="rId3"/>
            <a:stretch>
              <a:fillRect l="0" t="0" r="0" b="0"/>
            </a:stretch>
          </a:blipFill>
        </p:spPr>
      </p:sp>
      <p:grpSp>
        <p:nvGrpSpPr>
          <p:cNvPr name="Group 12" id="12"/>
          <p:cNvGrpSpPr/>
          <p:nvPr/>
        </p:nvGrpSpPr>
        <p:grpSpPr>
          <a:xfrm rot="0">
            <a:off x="17318591" y="9318661"/>
            <a:ext cx="969409" cy="9694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4" id="14"/>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7</a:t>
              </a:r>
            </a:p>
          </p:txBody>
        </p:sp>
      </p:grpSp>
      <p:sp>
        <p:nvSpPr>
          <p:cNvPr name="Freeform 15" id="15"/>
          <p:cNvSpPr/>
          <p:nvPr/>
        </p:nvSpPr>
        <p:spPr>
          <a:xfrm flipH="false" flipV="false" rot="0">
            <a:off x="2053842" y="3226271"/>
            <a:ext cx="7898283" cy="5671186"/>
          </a:xfrm>
          <a:custGeom>
            <a:avLst/>
            <a:gdLst/>
            <a:ahLst/>
            <a:cxnLst/>
            <a:rect r="r" b="b" t="t" l="l"/>
            <a:pathLst>
              <a:path h="5671186" w="7898283">
                <a:moveTo>
                  <a:pt x="0" y="0"/>
                </a:moveTo>
                <a:lnTo>
                  <a:pt x="7898284" y="0"/>
                </a:lnTo>
                <a:lnTo>
                  <a:pt x="7898284" y="5671186"/>
                </a:lnTo>
                <a:lnTo>
                  <a:pt x="0" y="5671186"/>
                </a:lnTo>
                <a:lnTo>
                  <a:pt x="0" y="0"/>
                </a:lnTo>
                <a:close/>
              </a:path>
            </a:pathLst>
          </a:custGeom>
          <a:blipFill>
            <a:blip r:embed="rId4"/>
            <a:stretch>
              <a:fillRect l="0" t="0" r="0" b="0"/>
            </a:stretch>
          </a:blipFill>
          <a:ln w="9525" cap="sq">
            <a:solidFill>
              <a:srgbClr val="000000"/>
            </a:solidFill>
            <a:prstDash val="solid"/>
            <a:miter/>
          </a:ln>
        </p:spPr>
      </p:sp>
      <p:sp>
        <p:nvSpPr>
          <p:cNvPr name="TextBox 16" id="16"/>
          <p:cNvSpPr txBox="true"/>
          <p:nvPr/>
        </p:nvSpPr>
        <p:spPr>
          <a:xfrm rot="0">
            <a:off x="2053842" y="2062316"/>
            <a:ext cx="13451820" cy="54483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Tailwind hỗ trợ định dạng khoảng cách nhanh chóng cho padding, margin.</a:t>
            </a:r>
          </a:p>
        </p:txBody>
      </p:sp>
      <p:sp>
        <p:nvSpPr>
          <p:cNvPr name="TextBox 17" id="17"/>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Spacing (Khoảng cách)</a:t>
            </a:r>
          </a:p>
        </p:txBody>
      </p:sp>
      <p:sp>
        <p:nvSpPr>
          <p:cNvPr name="TextBox 18" id="18"/>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04</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714902" y="7645331"/>
            <a:ext cx="11301259" cy="2641669"/>
          </a:xfrm>
          <a:custGeom>
            <a:avLst/>
            <a:gdLst/>
            <a:ahLst/>
            <a:cxnLst/>
            <a:rect r="r" b="b" t="t" l="l"/>
            <a:pathLst>
              <a:path h="2641669" w="11301259">
                <a:moveTo>
                  <a:pt x="0" y="0"/>
                </a:moveTo>
                <a:lnTo>
                  <a:pt x="11301259" y="0"/>
                </a:lnTo>
                <a:lnTo>
                  <a:pt x="11301259" y="2641669"/>
                </a:lnTo>
                <a:lnTo>
                  <a:pt x="0" y="2641669"/>
                </a:lnTo>
                <a:lnTo>
                  <a:pt x="0" y="0"/>
                </a:lnTo>
                <a:close/>
              </a:path>
            </a:pathLst>
          </a:custGeom>
          <a:blipFill>
            <a:blip r:embed="rId2"/>
            <a:stretch>
              <a:fillRect l="0" t="0" r="0" b="0"/>
            </a:stretch>
          </a:blipFill>
        </p:spPr>
      </p:sp>
      <p:sp>
        <p:nvSpPr>
          <p:cNvPr name="Freeform 11" id="11"/>
          <p:cNvSpPr/>
          <p:nvPr/>
        </p:nvSpPr>
        <p:spPr>
          <a:xfrm flipH="false" flipV="false" rot="0">
            <a:off x="8601444" y="2828220"/>
            <a:ext cx="9411245" cy="4611510"/>
          </a:xfrm>
          <a:custGeom>
            <a:avLst/>
            <a:gdLst/>
            <a:ahLst/>
            <a:cxnLst/>
            <a:rect r="r" b="b" t="t" l="l"/>
            <a:pathLst>
              <a:path h="4611510" w="9411245">
                <a:moveTo>
                  <a:pt x="0" y="0"/>
                </a:moveTo>
                <a:lnTo>
                  <a:pt x="9411246" y="0"/>
                </a:lnTo>
                <a:lnTo>
                  <a:pt x="9411246" y="4611510"/>
                </a:lnTo>
                <a:lnTo>
                  <a:pt x="0" y="4611510"/>
                </a:lnTo>
                <a:lnTo>
                  <a:pt x="0" y="0"/>
                </a:lnTo>
                <a:close/>
              </a:path>
            </a:pathLst>
          </a:custGeom>
          <a:blipFill>
            <a:blip r:embed="rId3"/>
            <a:stretch>
              <a:fillRect l="0" t="0" r="0" b="0"/>
            </a:stretch>
          </a:blipFill>
        </p:spPr>
      </p:sp>
      <p:sp>
        <p:nvSpPr>
          <p:cNvPr name="TextBox 12" id="12"/>
          <p:cNvSpPr txBox="true"/>
          <p:nvPr/>
        </p:nvSpPr>
        <p:spPr>
          <a:xfrm rot="0">
            <a:off x="2175922" y="2033741"/>
            <a:ext cx="13451820" cy="3664585"/>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Tailwind cung cấp các class để thêm hiệu ứng đổ bóng cho phần tử.</a:t>
            </a:r>
          </a:p>
          <a:p>
            <a:pPr algn="just">
              <a:lnSpc>
                <a:spcPts val="4940"/>
              </a:lnSpc>
            </a:pPr>
            <a:r>
              <a:rPr lang="en-US" sz="2600">
                <a:solidFill>
                  <a:srgbClr val="000000"/>
                </a:solidFill>
                <a:latin typeface="Open Sans"/>
                <a:ea typeface="Open Sans"/>
                <a:cs typeface="Open Sans"/>
                <a:sym typeface="Open Sans"/>
              </a:rPr>
              <a:t>Ví dụ:</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shadow-md – Đổ bóng vừa</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shadow-lg – Đổ bóng lớn</a:t>
            </a:r>
          </a:p>
          <a:p>
            <a:pPr algn="just">
              <a:lnSpc>
                <a:spcPts val="4940"/>
              </a:lnSpc>
            </a:pPr>
            <a:r>
              <a:rPr lang="en-US" sz="2600">
                <a:solidFill>
                  <a:srgbClr val="000000"/>
                </a:solidFill>
                <a:latin typeface="Open Sans"/>
                <a:ea typeface="Open Sans"/>
                <a:cs typeface="Open Sans"/>
                <a:sym typeface="Open Sans"/>
              </a:rPr>
              <a:t>💡 Ưu điểm:</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Giao diện trực quan và sinh động hơn</a:t>
            </a:r>
          </a:p>
        </p:txBody>
      </p:sp>
      <p:sp>
        <p:nvSpPr>
          <p:cNvPr name="TextBox 13" id="13"/>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Shadows (Đổ bóng)</a:t>
            </a:r>
          </a:p>
        </p:txBody>
      </p:sp>
      <p:sp>
        <p:nvSpPr>
          <p:cNvPr name="TextBox 14" id="14"/>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grpSp>
        <p:nvGrpSpPr>
          <p:cNvPr name="Group 15" id="15"/>
          <p:cNvGrpSpPr/>
          <p:nvPr/>
        </p:nvGrpSpPr>
        <p:grpSpPr>
          <a:xfrm rot="0">
            <a:off x="17318591" y="9318661"/>
            <a:ext cx="969409" cy="9694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7" id="1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8</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05</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531498" y="4092835"/>
            <a:ext cx="11225004" cy="2025130"/>
          </a:xfrm>
          <a:custGeom>
            <a:avLst/>
            <a:gdLst/>
            <a:ahLst/>
            <a:cxnLst/>
            <a:rect r="r" b="b" t="t" l="l"/>
            <a:pathLst>
              <a:path h="2025130" w="11225004">
                <a:moveTo>
                  <a:pt x="0" y="0"/>
                </a:moveTo>
                <a:lnTo>
                  <a:pt x="11225004" y="0"/>
                </a:lnTo>
                <a:lnTo>
                  <a:pt x="11225004" y="2025130"/>
                </a:lnTo>
                <a:lnTo>
                  <a:pt x="0" y="2025130"/>
                </a:lnTo>
                <a:lnTo>
                  <a:pt x="0" y="0"/>
                </a:lnTo>
                <a:close/>
              </a:path>
            </a:pathLst>
          </a:custGeom>
          <a:blipFill>
            <a:blip r:embed="rId2"/>
            <a:stretch>
              <a:fillRect l="0" t="0" r="0" b="0"/>
            </a:stretch>
          </a:blipFill>
        </p:spPr>
      </p:sp>
      <p:sp>
        <p:nvSpPr>
          <p:cNvPr name="Freeform 11" id="11"/>
          <p:cNvSpPr/>
          <p:nvPr/>
        </p:nvSpPr>
        <p:spPr>
          <a:xfrm flipH="false" flipV="false" rot="0">
            <a:off x="3815440" y="6565640"/>
            <a:ext cx="10523771" cy="2448238"/>
          </a:xfrm>
          <a:custGeom>
            <a:avLst/>
            <a:gdLst/>
            <a:ahLst/>
            <a:cxnLst/>
            <a:rect r="r" b="b" t="t" l="l"/>
            <a:pathLst>
              <a:path h="2448238" w="10523771">
                <a:moveTo>
                  <a:pt x="0" y="0"/>
                </a:moveTo>
                <a:lnTo>
                  <a:pt x="10523770" y="0"/>
                </a:lnTo>
                <a:lnTo>
                  <a:pt x="10523770" y="2448238"/>
                </a:lnTo>
                <a:lnTo>
                  <a:pt x="0" y="2448238"/>
                </a:lnTo>
                <a:lnTo>
                  <a:pt x="0" y="0"/>
                </a:lnTo>
                <a:close/>
              </a:path>
            </a:pathLst>
          </a:custGeom>
          <a:blipFill>
            <a:blip r:embed="rId3"/>
            <a:stretch>
              <a:fillRect l="0" t="0" r="0" b="0"/>
            </a:stretch>
          </a:blipFill>
        </p:spPr>
      </p:sp>
      <p:sp>
        <p:nvSpPr>
          <p:cNvPr name="TextBox 12" id="12"/>
          <p:cNvSpPr txBox="true"/>
          <p:nvPr/>
        </p:nvSpPr>
        <p:spPr>
          <a:xfrm rot="0">
            <a:off x="2189989" y="2033741"/>
            <a:ext cx="14883986" cy="1188085"/>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Border dùng để tạo đường viền bao quanh một phần tử. Đường viền này có thể được tùy chỉnh với màu sắc, độ dày và kiểu đường viền.</a:t>
            </a:r>
          </a:p>
        </p:txBody>
      </p:sp>
      <p:sp>
        <p:nvSpPr>
          <p:cNvPr name="TextBox 13" id="13"/>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Border (Đường viền)</a:t>
            </a:r>
          </a:p>
        </p:txBody>
      </p:sp>
      <p:sp>
        <p:nvSpPr>
          <p:cNvPr name="TextBox 14" id="14"/>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grpSp>
        <p:nvGrpSpPr>
          <p:cNvPr name="Group 15" id="15"/>
          <p:cNvGrpSpPr/>
          <p:nvPr/>
        </p:nvGrpSpPr>
        <p:grpSpPr>
          <a:xfrm rot="0">
            <a:off x="17318591" y="9318661"/>
            <a:ext cx="969409" cy="9694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7" id="1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9</a:t>
              </a:r>
            </a:p>
          </p:txBody>
        </p:sp>
      </p:gr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32823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4250051"/>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0">
            <a:off x="12132955" y="6622718"/>
            <a:ext cx="4596322" cy="4596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7317527" y="1880298"/>
            <a:ext cx="779992" cy="779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682318" y="7931058"/>
            <a:ext cx="3744615" cy="3744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0"/>
            <a:ext cx="1028700" cy="10287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614284" y="1976978"/>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Laravel là một framework PHP mã nguồn mở được xây dựng để phát triển các ứng dụng web theo mô hình MVC (Model-View-Controller). Laravel cung cấp các công cụ và tính năng mạnh mẽ như routing, authentication, ORM (Eloquent), template engine (Blade), migration và nhiều thư viện khác giúp việc phát triển web trở nên nhanh chóng và dễ dàng.</a:t>
            </a:r>
          </a:p>
        </p:txBody>
      </p:sp>
      <p:sp>
        <p:nvSpPr>
          <p:cNvPr name="TextBox 26" id="26"/>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Khái niệm</a:t>
            </a:r>
          </a:p>
        </p:txBody>
      </p:sp>
      <p:sp>
        <p:nvSpPr>
          <p:cNvPr name="TextBox 27" id="27"/>
          <p:cNvSpPr txBox="true"/>
          <p:nvPr/>
        </p:nvSpPr>
        <p:spPr>
          <a:xfrm rot="0">
            <a:off x="2602754" y="5027795"/>
            <a:ext cx="14656546" cy="2305261"/>
          </a:xfrm>
          <a:prstGeom prst="rect">
            <a:avLst/>
          </a:prstGeom>
        </p:spPr>
        <p:txBody>
          <a:bodyPr anchor="t" rtlCol="false" tIns="0" lIns="0" bIns="0" rIns="0">
            <a:spAutoFit/>
          </a:bodyPr>
          <a:lstStyle/>
          <a:p>
            <a:pPr algn="just">
              <a:lnSpc>
                <a:spcPts val="3723"/>
              </a:lnSpc>
            </a:pPr>
            <a:r>
              <a:rPr lang="en-US" sz="2402">
                <a:solidFill>
                  <a:srgbClr val="000000"/>
                </a:solidFill>
                <a:latin typeface="Open Sans"/>
                <a:ea typeface="Open Sans"/>
                <a:cs typeface="Open Sans"/>
                <a:sym typeface="Open Sans"/>
              </a:rPr>
              <a:t>✅ Cộng đồng lớn và nhiều tài liệu hỗ trợ</a:t>
            </a:r>
          </a:p>
          <a:p>
            <a:pPr algn="just">
              <a:lnSpc>
                <a:spcPts val="3723"/>
              </a:lnSpc>
            </a:pPr>
            <a:r>
              <a:rPr lang="en-US" sz="2402">
                <a:solidFill>
                  <a:srgbClr val="000000"/>
                </a:solidFill>
                <a:latin typeface="Open Sans"/>
                <a:ea typeface="Open Sans"/>
                <a:cs typeface="Open Sans"/>
                <a:sym typeface="Open Sans"/>
              </a:rPr>
              <a:t>✅ Hỗ trợ MVC (Model-View-Controller)</a:t>
            </a:r>
          </a:p>
          <a:p>
            <a:pPr algn="just">
              <a:lnSpc>
                <a:spcPts val="3723"/>
              </a:lnSpc>
            </a:pPr>
            <a:r>
              <a:rPr lang="en-US" sz="2402">
                <a:solidFill>
                  <a:srgbClr val="000000"/>
                </a:solidFill>
                <a:latin typeface="Open Sans"/>
                <a:ea typeface="Open Sans"/>
                <a:cs typeface="Open Sans"/>
                <a:sym typeface="Open Sans"/>
              </a:rPr>
              <a:t>✅ Hệ thống Routing linh hoạt</a:t>
            </a:r>
          </a:p>
          <a:p>
            <a:pPr algn="just">
              <a:lnSpc>
                <a:spcPts val="3723"/>
              </a:lnSpc>
            </a:pPr>
            <a:r>
              <a:rPr lang="en-US" sz="2402">
                <a:solidFill>
                  <a:srgbClr val="000000"/>
                </a:solidFill>
                <a:latin typeface="Open Sans"/>
                <a:ea typeface="Open Sans"/>
                <a:cs typeface="Open Sans"/>
                <a:sym typeface="Open Sans"/>
              </a:rPr>
              <a:t>✅ Eloquent ORM (Object-Relational Mapping)</a:t>
            </a:r>
          </a:p>
          <a:p>
            <a:pPr algn="just">
              <a:lnSpc>
                <a:spcPts val="3723"/>
              </a:lnSpc>
            </a:pPr>
            <a:r>
              <a:rPr lang="en-US" sz="2402">
                <a:solidFill>
                  <a:srgbClr val="000000"/>
                </a:solidFill>
                <a:latin typeface="Open Sans"/>
                <a:ea typeface="Open Sans"/>
                <a:cs typeface="Open Sans"/>
                <a:sym typeface="Open Sans"/>
              </a:rPr>
              <a:t>✅ Hỗ trợ Migration và Seeding</a:t>
            </a:r>
          </a:p>
        </p:txBody>
      </p:sp>
      <p:sp>
        <p:nvSpPr>
          <p:cNvPr name="TextBox 28" id="28"/>
          <p:cNvSpPr txBox="true"/>
          <p:nvPr/>
        </p:nvSpPr>
        <p:spPr>
          <a:xfrm rot="0">
            <a:off x="2614284" y="4333644"/>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29" id="29"/>
          <p:cNvSpPr txBox="true"/>
          <p:nvPr/>
        </p:nvSpPr>
        <p:spPr>
          <a:xfrm rot="0">
            <a:off x="4323983" y="33878"/>
            <a:ext cx="969621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VỀ LARAVEL</a:t>
            </a:r>
          </a:p>
        </p:txBody>
      </p:sp>
      <p:sp>
        <p:nvSpPr>
          <p:cNvPr name="TextBox 30" id="30"/>
          <p:cNvSpPr txBox="true"/>
          <p:nvPr/>
        </p:nvSpPr>
        <p:spPr>
          <a:xfrm rot="0">
            <a:off x="2614284" y="7475914"/>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Nhược điểm</a:t>
            </a:r>
          </a:p>
        </p:txBody>
      </p:sp>
      <p:grpSp>
        <p:nvGrpSpPr>
          <p:cNvPr name="Group 31" id="31"/>
          <p:cNvGrpSpPr/>
          <p:nvPr/>
        </p:nvGrpSpPr>
        <p:grpSpPr>
          <a:xfrm rot="0">
            <a:off x="1693192" y="7392321"/>
            <a:ext cx="732337" cy="73233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33" id="33"/>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sp>
        <p:nvSpPr>
          <p:cNvPr name="TextBox 34" id="34"/>
          <p:cNvSpPr txBox="true"/>
          <p:nvPr/>
        </p:nvSpPr>
        <p:spPr>
          <a:xfrm rot="0">
            <a:off x="2580204" y="8077032"/>
            <a:ext cx="11323770" cy="13531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 Hiệu suất thấp: tốc độ xử lý chậm do có nhiều tính năng tích hợp sẵn </a:t>
            </a:r>
          </a:p>
          <a:p>
            <a:pPr algn="l">
              <a:lnSpc>
                <a:spcPts val="3640"/>
              </a:lnSpc>
            </a:pPr>
            <a:r>
              <a:rPr lang="en-US" sz="2600">
                <a:solidFill>
                  <a:srgbClr val="000000"/>
                </a:solidFill>
                <a:latin typeface="Inter"/>
                <a:ea typeface="Inter"/>
                <a:cs typeface="Inter"/>
                <a:sym typeface="Inter"/>
              </a:rPr>
              <a:t>🧩 Khó cho người mới: Nhiều tính năng phức tạp dễ gây choáng ngợp.</a:t>
            </a:r>
          </a:p>
          <a:p>
            <a:pPr algn="l">
              <a:lnSpc>
                <a:spcPts val="3640"/>
              </a:lnSpc>
            </a:pPr>
            <a:r>
              <a:rPr lang="en-US" sz="2600">
                <a:solidFill>
                  <a:srgbClr val="000000"/>
                </a:solidFill>
                <a:latin typeface="Inter"/>
                <a:ea typeface="Inter"/>
                <a:cs typeface="Inter"/>
                <a:sym typeface="Inter"/>
              </a:rPr>
              <a:t>💻 Cần cấu hình server tốt: Đòi hỏi server mạnh để chạy ổn định.</a:t>
            </a:r>
          </a:p>
        </p:txBody>
      </p:sp>
      <p:grpSp>
        <p:nvGrpSpPr>
          <p:cNvPr name="Group 35" id="35"/>
          <p:cNvGrpSpPr/>
          <p:nvPr/>
        </p:nvGrpSpPr>
        <p:grpSpPr>
          <a:xfrm rot="0">
            <a:off x="17318591" y="9318661"/>
            <a:ext cx="969409" cy="96940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37" id="3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10</a:t>
              </a:r>
            </a:p>
          </p:txBody>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2132955" y="662271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7383654" y="5618647"/>
            <a:ext cx="779992" cy="7799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9914" y="0"/>
            <a:ext cx="1694792" cy="10287000"/>
            <a:chOff x="0" y="0"/>
            <a:chExt cx="446365" cy="2709333"/>
          </a:xfrm>
        </p:grpSpPr>
        <p:sp>
          <p:nvSpPr>
            <p:cNvPr name="Freeform 11" id="1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2" id="1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682318" y="7931058"/>
            <a:ext cx="3744615" cy="37446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259300" y="0"/>
            <a:ext cx="1028700" cy="10287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936816" y="3150855"/>
            <a:ext cx="12991131" cy="6495565"/>
          </a:xfrm>
          <a:custGeom>
            <a:avLst/>
            <a:gdLst/>
            <a:ahLst/>
            <a:cxnLst/>
            <a:rect r="r" b="b" t="t" l="l"/>
            <a:pathLst>
              <a:path h="6495565" w="12991131">
                <a:moveTo>
                  <a:pt x="0" y="0"/>
                </a:moveTo>
                <a:lnTo>
                  <a:pt x="12991131" y="0"/>
                </a:lnTo>
                <a:lnTo>
                  <a:pt x="12991131" y="6495566"/>
                </a:lnTo>
                <a:lnTo>
                  <a:pt x="0" y="6495566"/>
                </a:lnTo>
                <a:lnTo>
                  <a:pt x="0" y="0"/>
                </a:lnTo>
                <a:close/>
              </a:path>
            </a:pathLst>
          </a:custGeom>
          <a:blipFill>
            <a:blip r:embed="rId2"/>
            <a:stretch>
              <a:fillRect l="0" t="0" r="0" b="0"/>
            </a:stretch>
          </a:blipFill>
        </p:spPr>
      </p:sp>
      <p:sp>
        <p:nvSpPr>
          <p:cNvPr name="TextBox 20" id="20"/>
          <p:cNvSpPr txBox="true"/>
          <p:nvPr/>
        </p:nvSpPr>
        <p:spPr>
          <a:xfrm rot="0">
            <a:off x="6749703" y="-103187"/>
            <a:ext cx="5960507"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MÔ HÌNH MVC</a:t>
            </a:r>
          </a:p>
        </p:txBody>
      </p:sp>
      <p:sp>
        <p:nvSpPr>
          <p:cNvPr name="TextBox 21" id="21"/>
          <p:cNvSpPr txBox="true"/>
          <p:nvPr/>
        </p:nvSpPr>
        <p:spPr>
          <a:xfrm rot="0">
            <a:off x="1529262" y="1225551"/>
            <a:ext cx="15806238" cy="1353185"/>
          </a:xfrm>
          <a:prstGeom prst="rect">
            <a:avLst/>
          </a:prstGeom>
        </p:spPr>
        <p:txBody>
          <a:bodyPr anchor="t" rtlCol="false" tIns="0" lIns="0" bIns="0" rIns="0">
            <a:spAutoFit/>
          </a:bodyPr>
          <a:lstStyle/>
          <a:p>
            <a:pPr algn="just">
              <a:lnSpc>
                <a:spcPts val="3640"/>
              </a:lnSpc>
            </a:pPr>
            <a:r>
              <a:rPr lang="en-US" sz="2600">
                <a:solidFill>
                  <a:srgbClr val="000000"/>
                </a:solidFill>
                <a:latin typeface="Inter"/>
                <a:ea typeface="Inter"/>
                <a:cs typeface="Inter"/>
                <a:sym typeface="Inter"/>
              </a:rPr>
              <a:t>MVC (Model-View-Controller) là một mô hình kiến trúc phần mềm được sử dụng để tổ chức và tách biệt các thành phần của một ứng dụng. Mô hình này giúp quản lý sự phức tạp của ứng dụng bằng cách chia nó thành ba phần chính: Model, View và Controller.</a:t>
            </a:r>
          </a:p>
        </p:txBody>
      </p:sp>
      <p:grpSp>
        <p:nvGrpSpPr>
          <p:cNvPr name="Group 22" id="22"/>
          <p:cNvGrpSpPr/>
          <p:nvPr/>
        </p:nvGrpSpPr>
        <p:grpSpPr>
          <a:xfrm rot="0">
            <a:off x="17318591" y="9318661"/>
            <a:ext cx="969409" cy="96940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4" id="24"/>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11</a:t>
              </a:r>
            </a:p>
          </p:txBody>
        </p:sp>
      </p:gr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8973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131619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5488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445331" y="72408"/>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63849" y="5026496"/>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3" id="13"/>
          <p:cNvSpPr txBox="true"/>
          <p:nvPr/>
        </p:nvSpPr>
        <p:spPr>
          <a:xfrm rot="0">
            <a:off x="2668965" y="2052791"/>
            <a:ext cx="13451820" cy="11353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Định nghĩa các URL của ứng dụng và kết nối chúng với các controller để xử lý logic.</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Giúp ứng dụng dễ mở rộng và bảo trì.</a:t>
            </a:r>
          </a:p>
        </p:txBody>
      </p:sp>
      <p:sp>
        <p:nvSpPr>
          <p:cNvPr name="TextBox 14" id="14"/>
          <p:cNvSpPr txBox="true"/>
          <p:nvPr/>
        </p:nvSpPr>
        <p:spPr>
          <a:xfrm rot="0">
            <a:off x="257597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Routing (Định tuyến)</a:t>
            </a:r>
          </a:p>
        </p:txBody>
      </p:sp>
      <p:sp>
        <p:nvSpPr>
          <p:cNvPr name="TextBox 15" id="15"/>
          <p:cNvSpPr txBox="true"/>
          <p:nvPr/>
        </p:nvSpPr>
        <p:spPr>
          <a:xfrm rot="0">
            <a:off x="2192715" y="101659"/>
            <a:ext cx="1480458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LARAVEL</a:t>
            </a:r>
          </a:p>
        </p:txBody>
      </p:sp>
      <p:sp>
        <p:nvSpPr>
          <p:cNvPr name="TextBox 16" id="16"/>
          <p:cNvSpPr txBox="true"/>
          <p:nvPr/>
        </p:nvSpPr>
        <p:spPr>
          <a:xfrm rot="0">
            <a:off x="2577933" y="5526641"/>
            <a:ext cx="10401715" cy="11353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Lớp trung gian xử lý yêu cầu (request) trước khi đến controller.</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Dùng để bảo mật, kiểm tra quyền truy cập, xác thực.</a:t>
            </a:r>
          </a:p>
        </p:txBody>
      </p:sp>
      <p:sp>
        <p:nvSpPr>
          <p:cNvPr name="TextBox 17" id="17"/>
          <p:cNvSpPr txBox="true"/>
          <p:nvPr/>
        </p:nvSpPr>
        <p:spPr>
          <a:xfrm rot="0">
            <a:off x="2484941" y="5081514"/>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Middleware</a:t>
            </a:r>
          </a:p>
        </p:txBody>
      </p:sp>
      <p:grpSp>
        <p:nvGrpSpPr>
          <p:cNvPr name="Group 18" id="18"/>
          <p:cNvGrpSpPr/>
          <p:nvPr/>
        </p:nvGrpSpPr>
        <p:grpSpPr>
          <a:xfrm rot="0">
            <a:off x="3113911" y="7100170"/>
            <a:ext cx="8413172" cy="2701055"/>
            <a:chOff x="0" y="0"/>
            <a:chExt cx="2215815" cy="711389"/>
          </a:xfrm>
        </p:grpSpPr>
        <p:sp>
          <p:nvSpPr>
            <p:cNvPr name="Freeform 19" id="19"/>
            <p:cNvSpPr/>
            <p:nvPr/>
          </p:nvSpPr>
          <p:spPr>
            <a:xfrm flipH="false" flipV="false" rot="0">
              <a:off x="0" y="0"/>
              <a:ext cx="2215815" cy="711389"/>
            </a:xfrm>
            <a:custGeom>
              <a:avLst/>
              <a:gdLst/>
              <a:ahLst/>
              <a:cxnLst/>
              <a:rect r="r" b="b" t="t" l="l"/>
              <a:pathLst>
                <a:path h="711389" w="2215815">
                  <a:moveTo>
                    <a:pt x="0" y="0"/>
                  </a:moveTo>
                  <a:lnTo>
                    <a:pt x="2215815" y="0"/>
                  </a:lnTo>
                  <a:lnTo>
                    <a:pt x="2215815" y="711389"/>
                  </a:lnTo>
                  <a:lnTo>
                    <a:pt x="0" y="711389"/>
                  </a:lnTo>
                  <a:close/>
                </a:path>
              </a:pathLst>
            </a:custGeom>
            <a:solidFill>
              <a:srgbClr val="FFFFFF"/>
            </a:solidFill>
            <a:ln w="19050" cap="sq">
              <a:solidFill>
                <a:srgbClr val="000000"/>
              </a:solidFill>
              <a:prstDash val="lgDash"/>
              <a:miter/>
            </a:ln>
          </p:spPr>
        </p:sp>
        <p:sp>
          <p:nvSpPr>
            <p:cNvPr name="TextBox 20" id="20"/>
            <p:cNvSpPr txBox="true"/>
            <p:nvPr/>
          </p:nvSpPr>
          <p:spPr>
            <a:xfrm>
              <a:off x="0" y="-38100"/>
              <a:ext cx="2215815" cy="749489"/>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484896" y="7293093"/>
            <a:ext cx="7701182" cy="2267585"/>
          </a:xfrm>
          <a:prstGeom prst="rect">
            <a:avLst/>
          </a:prstGeom>
        </p:spPr>
        <p:txBody>
          <a:bodyPr anchor="t" rtlCol="false" tIns="0" lIns="0" bIns="0" rIns="0">
            <a:spAutoFit/>
          </a:bodyPr>
          <a:lstStyle/>
          <a:p>
            <a:pPr algn="l">
              <a:lnSpc>
                <a:spcPts val="3640"/>
              </a:lnSpc>
            </a:pPr>
            <a:r>
              <a:rPr lang="en-US" sz="2600" strike="noStrike" u="none">
                <a:solidFill>
                  <a:srgbClr val="000000"/>
                </a:solidFill>
                <a:latin typeface="Inter"/>
                <a:ea typeface="Inter"/>
                <a:cs typeface="Inter"/>
                <a:sym typeface="Inter"/>
              </a:rPr>
              <a:t>Route::middleware(['auth'])-&gt;group(function () {</a:t>
            </a:r>
          </a:p>
          <a:p>
            <a:pPr algn="l">
              <a:lnSpc>
                <a:spcPts val="3640"/>
              </a:lnSpc>
            </a:pPr>
            <a:r>
              <a:rPr lang="en-US" sz="2600" strike="noStrike" u="none">
                <a:solidFill>
                  <a:srgbClr val="000000"/>
                </a:solidFill>
                <a:latin typeface="Inter"/>
                <a:ea typeface="Inter"/>
                <a:cs typeface="Inter"/>
                <a:sym typeface="Inter"/>
              </a:rPr>
              <a:t>    Route::get('/dashboard', function () {</a:t>
            </a:r>
          </a:p>
          <a:p>
            <a:pPr algn="l">
              <a:lnSpc>
                <a:spcPts val="3640"/>
              </a:lnSpc>
            </a:pPr>
            <a:r>
              <a:rPr lang="en-US" sz="2600" strike="noStrike" u="none">
                <a:solidFill>
                  <a:srgbClr val="000000"/>
                </a:solidFill>
                <a:latin typeface="Inter"/>
                <a:ea typeface="Inter"/>
                <a:cs typeface="Inter"/>
                <a:sym typeface="Inter"/>
              </a:rPr>
              <a:t>        return view('dashboard');</a:t>
            </a:r>
          </a:p>
          <a:p>
            <a:pPr algn="l">
              <a:lnSpc>
                <a:spcPts val="3640"/>
              </a:lnSpc>
            </a:pPr>
            <a:r>
              <a:rPr lang="en-US" sz="2600" strike="noStrike" u="none">
                <a:solidFill>
                  <a:srgbClr val="000000"/>
                </a:solidFill>
                <a:latin typeface="Inter"/>
                <a:ea typeface="Inter"/>
                <a:cs typeface="Inter"/>
                <a:sym typeface="Inter"/>
              </a:rPr>
              <a:t>    });</a:t>
            </a:r>
          </a:p>
          <a:p>
            <a:pPr algn="l">
              <a:lnSpc>
                <a:spcPts val="3640"/>
              </a:lnSpc>
            </a:pPr>
            <a:r>
              <a:rPr lang="en-US" sz="2600" strike="noStrike" u="none">
                <a:solidFill>
                  <a:srgbClr val="000000"/>
                </a:solidFill>
                <a:latin typeface="Inter"/>
                <a:ea typeface="Inter"/>
                <a:cs typeface="Inter"/>
                <a:sym typeface="Inter"/>
              </a:rPr>
              <a:t>});</a:t>
            </a:r>
          </a:p>
        </p:txBody>
      </p:sp>
      <p:grpSp>
        <p:nvGrpSpPr>
          <p:cNvPr name="Group 22" id="22"/>
          <p:cNvGrpSpPr/>
          <p:nvPr/>
        </p:nvGrpSpPr>
        <p:grpSpPr>
          <a:xfrm rot="0">
            <a:off x="3209161" y="3283421"/>
            <a:ext cx="6411089" cy="1743075"/>
            <a:chOff x="0" y="0"/>
            <a:chExt cx="1688517" cy="459081"/>
          </a:xfrm>
        </p:grpSpPr>
        <p:sp>
          <p:nvSpPr>
            <p:cNvPr name="Freeform 23" id="23"/>
            <p:cNvSpPr/>
            <p:nvPr/>
          </p:nvSpPr>
          <p:spPr>
            <a:xfrm flipH="false" flipV="false" rot="0">
              <a:off x="0" y="0"/>
              <a:ext cx="1688517" cy="459081"/>
            </a:xfrm>
            <a:custGeom>
              <a:avLst/>
              <a:gdLst/>
              <a:ahLst/>
              <a:cxnLst/>
              <a:rect r="r" b="b" t="t" l="l"/>
              <a:pathLst>
                <a:path h="459081" w="1688517">
                  <a:moveTo>
                    <a:pt x="0" y="0"/>
                  </a:moveTo>
                  <a:lnTo>
                    <a:pt x="1688517" y="0"/>
                  </a:lnTo>
                  <a:lnTo>
                    <a:pt x="1688517" y="459081"/>
                  </a:lnTo>
                  <a:lnTo>
                    <a:pt x="0" y="459081"/>
                  </a:lnTo>
                  <a:close/>
                </a:path>
              </a:pathLst>
            </a:custGeom>
            <a:solidFill>
              <a:srgbClr val="FFFFFF"/>
            </a:solidFill>
            <a:ln w="19050" cap="sq">
              <a:solidFill>
                <a:srgbClr val="000000"/>
              </a:solidFill>
              <a:prstDash val="lgDash"/>
              <a:miter/>
            </a:ln>
          </p:spPr>
        </p:sp>
        <p:sp>
          <p:nvSpPr>
            <p:cNvPr name="TextBox 24" id="24"/>
            <p:cNvSpPr txBox="true"/>
            <p:nvPr/>
          </p:nvSpPr>
          <p:spPr>
            <a:xfrm>
              <a:off x="0" y="-38100"/>
              <a:ext cx="1688517" cy="49718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396759" y="3414004"/>
            <a:ext cx="6393994" cy="13531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Route::get('/home', function () {</a:t>
            </a:r>
          </a:p>
          <a:p>
            <a:pPr algn="l">
              <a:lnSpc>
                <a:spcPts val="3640"/>
              </a:lnSpc>
            </a:pPr>
            <a:r>
              <a:rPr lang="en-US" sz="2600">
                <a:solidFill>
                  <a:srgbClr val="000000"/>
                </a:solidFill>
                <a:latin typeface="Inter"/>
                <a:ea typeface="Inter"/>
                <a:cs typeface="Inter"/>
                <a:sym typeface="Inter"/>
              </a:rPr>
              <a:t>    return view('home');</a:t>
            </a:r>
          </a:p>
          <a:p>
            <a:pPr algn="l">
              <a:lnSpc>
                <a:spcPts val="3640"/>
              </a:lnSpc>
            </a:pPr>
            <a:r>
              <a:rPr lang="en-US" sz="2600">
                <a:solidFill>
                  <a:srgbClr val="000000"/>
                </a:solidFill>
                <a:latin typeface="Inter"/>
                <a:ea typeface="Inter"/>
                <a:cs typeface="Inter"/>
                <a:sym typeface="Inter"/>
              </a:rPr>
              <a:t>});</a:t>
            </a:r>
          </a:p>
        </p:txBody>
      </p:sp>
      <p:grpSp>
        <p:nvGrpSpPr>
          <p:cNvPr name="Group 26" id="26"/>
          <p:cNvGrpSpPr/>
          <p:nvPr/>
        </p:nvGrpSpPr>
        <p:grpSpPr>
          <a:xfrm rot="0">
            <a:off x="17318591" y="9318661"/>
            <a:ext cx="969409" cy="96940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8" id="2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12</a:t>
              </a:r>
            </a:p>
          </p:txBody>
        </p:sp>
      </p:gr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87831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131619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5488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445331" y="72408"/>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11474" y="4912196"/>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3" id="13"/>
          <p:cNvSpPr txBox="true"/>
          <p:nvPr/>
        </p:nvSpPr>
        <p:spPr>
          <a:xfrm rot="0">
            <a:off x="2668965" y="2052791"/>
            <a:ext cx="13451820" cy="11353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Là nơi xử lý logic của ứng dụng.</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Controllers giúp tách biệt logic xử lý khỏi các route, giúp mã nguồn dễ quản lý hơn.</a:t>
            </a:r>
          </a:p>
        </p:txBody>
      </p:sp>
      <p:sp>
        <p:nvSpPr>
          <p:cNvPr name="TextBox 14" id="14"/>
          <p:cNvSpPr txBox="true"/>
          <p:nvPr/>
        </p:nvSpPr>
        <p:spPr>
          <a:xfrm rot="0">
            <a:off x="257597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Controller</a:t>
            </a:r>
          </a:p>
        </p:txBody>
      </p:sp>
      <p:sp>
        <p:nvSpPr>
          <p:cNvPr name="TextBox 15" id="15"/>
          <p:cNvSpPr txBox="true"/>
          <p:nvPr/>
        </p:nvSpPr>
        <p:spPr>
          <a:xfrm rot="0">
            <a:off x="2192715" y="101659"/>
            <a:ext cx="1480458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LARAVEL</a:t>
            </a:r>
          </a:p>
        </p:txBody>
      </p:sp>
      <p:sp>
        <p:nvSpPr>
          <p:cNvPr name="TextBox 16" id="16"/>
          <p:cNvSpPr txBox="true"/>
          <p:nvPr/>
        </p:nvSpPr>
        <p:spPr>
          <a:xfrm rot="0">
            <a:off x="2625558" y="5412341"/>
            <a:ext cx="13186594" cy="11353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Đại diện cho bảng trong cơ sở dữ liệu.</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Laravel sử dụng Eloquent ORM để giúp làm việc với cơ sở dữ liệu dễ dàng hơn.</a:t>
            </a:r>
          </a:p>
        </p:txBody>
      </p:sp>
      <p:sp>
        <p:nvSpPr>
          <p:cNvPr name="TextBox 17" id="17"/>
          <p:cNvSpPr txBox="true"/>
          <p:nvPr/>
        </p:nvSpPr>
        <p:spPr>
          <a:xfrm rot="0">
            <a:off x="2532566" y="4967214"/>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Model</a:t>
            </a:r>
          </a:p>
        </p:txBody>
      </p:sp>
      <p:grpSp>
        <p:nvGrpSpPr>
          <p:cNvPr name="Group 18" id="18"/>
          <p:cNvGrpSpPr/>
          <p:nvPr/>
        </p:nvGrpSpPr>
        <p:grpSpPr>
          <a:xfrm rot="0">
            <a:off x="3161536" y="6985870"/>
            <a:ext cx="8413172" cy="2701055"/>
            <a:chOff x="0" y="0"/>
            <a:chExt cx="2215815" cy="711389"/>
          </a:xfrm>
        </p:grpSpPr>
        <p:sp>
          <p:nvSpPr>
            <p:cNvPr name="Freeform 19" id="19"/>
            <p:cNvSpPr/>
            <p:nvPr/>
          </p:nvSpPr>
          <p:spPr>
            <a:xfrm flipH="false" flipV="false" rot="0">
              <a:off x="0" y="0"/>
              <a:ext cx="2215815" cy="711389"/>
            </a:xfrm>
            <a:custGeom>
              <a:avLst/>
              <a:gdLst/>
              <a:ahLst/>
              <a:cxnLst/>
              <a:rect r="r" b="b" t="t" l="l"/>
              <a:pathLst>
                <a:path h="711389" w="2215815">
                  <a:moveTo>
                    <a:pt x="0" y="0"/>
                  </a:moveTo>
                  <a:lnTo>
                    <a:pt x="2215815" y="0"/>
                  </a:lnTo>
                  <a:lnTo>
                    <a:pt x="2215815" y="711389"/>
                  </a:lnTo>
                  <a:lnTo>
                    <a:pt x="0" y="711389"/>
                  </a:lnTo>
                  <a:close/>
                </a:path>
              </a:pathLst>
            </a:custGeom>
            <a:solidFill>
              <a:srgbClr val="FFFFFF"/>
            </a:solidFill>
            <a:ln w="19050" cap="sq">
              <a:solidFill>
                <a:srgbClr val="000000"/>
              </a:solidFill>
              <a:prstDash val="lgDash"/>
              <a:miter/>
            </a:ln>
          </p:spPr>
        </p:sp>
        <p:sp>
          <p:nvSpPr>
            <p:cNvPr name="TextBox 20" id="20"/>
            <p:cNvSpPr txBox="true"/>
            <p:nvPr/>
          </p:nvSpPr>
          <p:spPr>
            <a:xfrm>
              <a:off x="0" y="-38100"/>
              <a:ext cx="2215815" cy="749489"/>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532521" y="7178793"/>
            <a:ext cx="7701182" cy="27247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class Product extends Model</a:t>
            </a:r>
          </a:p>
          <a:p>
            <a:pPr algn="l">
              <a:lnSpc>
                <a:spcPts val="3640"/>
              </a:lnSpc>
            </a:pPr>
            <a:r>
              <a:rPr lang="en-US" sz="2600">
                <a:solidFill>
                  <a:srgbClr val="000000"/>
                </a:solidFill>
                <a:latin typeface="Inter"/>
                <a:ea typeface="Inter"/>
                <a:cs typeface="Inter"/>
                <a:sym typeface="Inter"/>
              </a:rPr>
              <a:t>{</a:t>
            </a:r>
          </a:p>
          <a:p>
            <a:pPr algn="l">
              <a:lnSpc>
                <a:spcPts val="3640"/>
              </a:lnSpc>
            </a:pPr>
            <a:r>
              <a:rPr lang="en-US" sz="2600">
                <a:solidFill>
                  <a:srgbClr val="000000"/>
                </a:solidFill>
                <a:latin typeface="Inter"/>
                <a:ea typeface="Inter"/>
                <a:cs typeface="Inter"/>
                <a:sym typeface="Inter"/>
              </a:rPr>
              <a:t>    protected $fillable = ['name', 'price', 'description'];</a:t>
            </a:r>
          </a:p>
          <a:p>
            <a:pPr algn="l">
              <a:lnSpc>
                <a:spcPts val="3640"/>
              </a:lnSpc>
            </a:pPr>
            <a:r>
              <a:rPr lang="en-US" sz="2600">
                <a:solidFill>
                  <a:srgbClr val="000000"/>
                </a:solidFill>
                <a:latin typeface="Inter"/>
                <a:ea typeface="Inter"/>
                <a:cs typeface="Inter"/>
                <a:sym typeface="Inter"/>
              </a:rPr>
              <a:t>}</a:t>
            </a:r>
          </a:p>
          <a:p>
            <a:pPr algn="l">
              <a:lnSpc>
                <a:spcPts val="3640"/>
              </a:lnSpc>
            </a:pPr>
          </a:p>
        </p:txBody>
      </p:sp>
      <p:sp>
        <p:nvSpPr>
          <p:cNvPr name="TextBox 22" id="22"/>
          <p:cNvSpPr txBox="true"/>
          <p:nvPr/>
        </p:nvSpPr>
        <p:spPr>
          <a:xfrm rot="0">
            <a:off x="2942461" y="3559646"/>
            <a:ext cx="8536997" cy="8959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Ví dụ:</a:t>
            </a:r>
          </a:p>
          <a:p>
            <a:pPr algn="l">
              <a:lnSpc>
                <a:spcPts val="3640"/>
              </a:lnSpc>
            </a:pPr>
            <a:r>
              <a:rPr lang="en-US" sz="2600">
                <a:solidFill>
                  <a:srgbClr val="000000"/>
                </a:solidFill>
                <a:latin typeface="Inter"/>
                <a:ea typeface="Inter"/>
                <a:cs typeface="Inter"/>
                <a:sym typeface="Inter"/>
              </a:rPr>
              <a:t>php artisan make:controller NameController</a:t>
            </a:r>
          </a:p>
        </p:txBody>
      </p:sp>
      <p:grpSp>
        <p:nvGrpSpPr>
          <p:cNvPr name="Group 23" id="23"/>
          <p:cNvGrpSpPr/>
          <p:nvPr/>
        </p:nvGrpSpPr>
        <p:grpSpPr>
          <a:xfrm rot="0">
            <a:off x="17318591" y="9318661"/>
            <a:ext cx="969409" cy="969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5" id="25"/>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13</a:t>
              </a:r>
            </a:p>
          </p:txBody>
        </p:sp>
      </p:gr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152525" y="2244187"/>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929091" y="1808321"/>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04</a:t>
              </a:r>
            </a:p>
          </p:txBody>
        </p:sp>
      </p:grpSp>
      <p:grpSp>
        <p:nvGrpSpPr>
          <p:cNvPr name="Group 7" id="7"/>
          <p:cNvGrpSpPr/>
          <p:nvPr/>
        </p:nvGrpSpPr>
        <p:grpSpPr>
          <a:xfrm rot="0">
            <a:off x="-445331" y="-16909"/>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943175" y="2388258"/>
            <a:ext cx="10082303" cy="23164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Quản lý cấu trúc cơ sở dữ liệu (tạo bảng, chỉnh sửa cột,...).</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Giúp theo dõi lịch sử thay đổi của cơ sở dữ liệu.</a:t>
            </a:r>
          </a:p>
          <a:p>
            <a:pPr algn="just">
              <a:lnSpc>
                <a:spcPts val="4680"/>
              </a:lnSpc>
            </a:pPr>
            <a:r>
              <a:rPr lang="en-US" sz="2600">
                <a:solidFill>
                  <a:srgbClr val="000000"/>
                </a:solidFill>
                <a:latin typeface="Open Sans"/>
                <a:ea typeface="Open Sans"/>
                <a:cs typeface="Open Sans"/>
                <a:sym typeface="Open Sans"/>
              </a:rPr>
              <a:t>Ví dụ:</a:t>
            </a:r>
          </a:p>
          <a:p>
            <a:pPr algn="just">
              <a:lnSpc>
                <a:spcPts val="4680"/>
              </a:lnSpc>
            </a:pPr>
            <a:r>
              <a:rPr lang="en-US" sz="2600">
                <a:solidFill>
                  <a:srgbClr val="000000"/>
                </a:solidFill>
                <a:latin typeface="Open Sans"/>
                <a:ea typeface="Open Sans"/>
                <a:cs typeface="Open Sans"/>
                <a:sym typeface="Open Sans"/>
              </a:rPr>
              <a:t> php artisan make:migration create_products_table</a:t>
            </a:r>
          </a:p>
        </p:txBody>
      </p:sp>
      <p:sp>
        <p:nvSpPr>
          <p:cNvPr name="TextBox 11" id="11"/>
          <p:cNvSpPr txBox="true"/>
          <p:nvPr/>
        </p:nvSpPr>
        <p:spPr>
          <a:xfrm rot="0">
            <a:off x="2850183" y="1863339"/>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Migration</a:t>
            </a:r>
          </a:p>
        </p:txBody>
      </p:sp>
      <p:sp>
        <p:nvSpPr>
          <p:cNvPr name="TextBox 12" id="12"/>
          <p:cNvSpPr txBox="true"/>
          <p:nvPr/>
        </p:nvSpPr>
        <p:spPr>
          <a:xfrm rot="0">
            <a:off x="2192715" y="101659"/>
            <a:ext cx="1480458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LARAVEL</a:t>
            </a:r>
          </a:p>
        </p:txBody>
      </p:sp>
      <p:grpSp>
        <p:nvGrpSpPr>
          <p:cNvPr name="Group 13" id="13"/>
          <p:cNvGrpSpPr/>
          <p:nvPr/>
        </p:nvGrpSpPr>
        <p:grpSpPr>
          <a:xfrm rot="0">
            <a:off x="1929091" y="5114312"/>
            <a:ext cx="732337" cy="732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6" id="16"/>
          <p:cNvSpPr txBox="true"/>
          <p:nvPr/>
        </p:nvSpPr>
        <p:spPr>
          <a:xfrm rot="0">
            <a:off x="2943175" y="5614457"/>
            <a:ext cx="13451820" cy="172593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Seeding là quá trình nhập dữ liệu mẫu vào cơ sở dữ liệu của ứng dụng Laravel. Điều này rất hữu ích khi bạn cần tạo dữ liệu giả lập cho quá trình phát triển và kiểm thử hoặc khi muốn tự động điền dữ liệu vào bảng cơ sở dữ liệu.</a:t>
            </a:r>
          </a:p>
        </p:txBody>
      </p:sp>
      <p:sp>
        <p:nvSpPr>
          <p:cNvPr name="TextBox 17" id="17"/>
          <p:cNvSpPr txBox="true"/>
          <p:nvPr/>
        </p:nvSpPr>
        <p:spPr>
          <a:xfrm rot="0">
            <a:off x="2850183" y="5169331"/>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Seeding</a:t>
            </a:r>
          </a:p>
        </p:txBody>
      </p:sp>
      <p:sp>
        <p:nvSpPr>
          <p:cNvPr name="TextBox 18" id="18"/>
          <p:cNvSpPr txBox="true"/>
          <p:nvPr/>
        </p:nvSpPr>
        <p:spPr>
          <a:xfrm rot="0">
            <a:off x="2943175" y="7730912"/>
            <a:ext cx="13451820" cy="8959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Ví dụ:</a:t>
            </a:r>
          </a:p>
          <a:p>
            <a:pPr algn="l">
              <a:lnSpc>
                <a:spcPts val="3640"/>
              </a:lnSpc>
            </a:pPr>
            <a:r>
              <a:rPr lang="en-US" sz="2600">
                <a:solidFill>
                  <a:srgbClr val="000000"/>
                </a:solidFill>
                <a:latin typeface="Inter"/>
                <a:ea typeface="Inter"/>
                <a:cs typeface="Inter"/>
                <a:sym typeface="Inter"/>
              </a:rPr>
              <a:t>php artisan make:seeder UsersTableSeeder</a:t>
            </a:r>
          </a:p>
        </p:txBody>
      </p:sp>
      <p:grpSp>
        <p:nvGrpSpPr>
          <p:cNvPr name="Group 19" id="19"/>
          <p:cNvGrpSpPr/>
          <p:nvPr/>
        </p:nvGrpSpPr>
        <p:grpSpPr>
          <a:xfrm rot="0">
            <a:off x="17318591" y="9318661"/>
            <a:ext cx="969409" cy="96940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1" id="21"/>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4</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72786" y="1712787"/>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2.2</a:t>
              </a:r>
            </a:p>
          </p:txBody>
        </p:sp>
      </p:grpSp>
      <p:sp>
        <p:nvSpPr>
          <p:cNvPr name="TextBox 12" id="12"/>
          <p:cNvSpPr txBox="true"/>
          <p:nvPr/>
        </p:nvSpPr>
        <p:spPr>
          <a:xfrm rot="0">
            <a:off x="464625" y="94508"/>
            <a:ext cx="16794675" cy="2147570"/>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a:p>
            <a:pPr algn="ctr">
              <a:lnSpc>
                <a:spcPts val="8680"/>
              </a:lnSpc>
            </a:pPr>
          </a:p>
        </p:txBody>
      </p:sp>
      <p:sp>
        <p:nvSpPr>
          <p:cNvPr name="Freeform 13" id="13"/>
          <p:cNvSpPr/>
          <p:nvPr/>
        </p:nvSpPr>
        <p:spPr>
          <a:xfrm flipH="false" flipV="false" rot="0">
            <a:off x="9996983" y="3752870"/>
            <a:ext cx="6149038" cy="6149038"/>
          </a:xfrm>
          <a:custGeom>
            <a:avLst/>
            <a:gdLst/>
            <a:ahLst/>
            <a:cxnLst/>
            <a:rect r="r" b="b" t="t" l="l"/>
            <a:pathLst>
              <a:path h="6149038" w="6149038">
                <a:moveTo>
                  <a:pt x="0" y="0"/>
                </a:moveTo>
                <a:lnTo>
                  <a:pt x="6149038" y="0"/>
                </a:lnTo>
                <a:lnTo>
                  <a:pt x="6149038" y="6149038"/>
                </a:lnTo>
                <a:lnTo>
                  <a:pt x="0" y="6149038"/>
                </a:lnTo>
                <a:lnTo>
                  <a:pt x="0" y="0"/>
                </a:lnTo>
                <a:close/>
              </a:path>
            </a:pathLst>
          </a:custGeom>
          <a:blipFill>
            <a:blip r:embed="rId2"/>
            <a:stretch>
              <a:fillRect l="0" t="0" r="0" b="0"/>
            </a:stretch>
          </a:blipFill>
        </p:spPr>
      </p:sp>
      <p:sp>
        <p:nvSpPr>
          <p:cNvPr name="TextBox 14" id="14"/>
          <p:cNvSpPr txBox="true"/>
          <p:nvPr/>
        </p:nvSpPr>
        <p:spPr>
          <a:xfrm rot="0">
            <a:off x="1500200" y="2396959"/>
            <a:ext cx="15153044" cy="1494155"/>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ReactJS là một thư viện JavaScript mã nguồn mở, phát triển bởi Facebook, được sử dụng để xây dựng giao diện người dùng cho các ứng dụng web và di động. ReactJS chủ yếu được sử dụng để phát triển ứng dụng đơn trang và có khả năng tái sử dụng các thành phần giao diện hiệu quả.</a:t>
            </a:r>
          </a:p>
        </p:txBody>
      </p:sp>
      <p:sp>
        <p:nvSpPr>
          <p:cNvPr name="TextBox 15" id="15"/>
          <p:cNvSpPr txBox="true"/>
          <p:nvPr/>
        </p:nvSpPr>
        <p:spPr>
          <a:xfrm rot="0">
            <a:off x="1493877" y="1767805"/>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ReactJS</a:t>
            </a:r>
          </a:p>
        </p:txBody>
      </p:sp>
      <p:sp>
        <p:nvSpPr>
          <p:cNvPr name="TextBox 16" id="16"/>
          <p:cNvSpPr txBox="true"/>
          <p:nvPr/>
        </p:nvSpPr>
        <p:spPr>
          <a:xfrm rot="0">
            <a:off x="1493877" y="4176863"/>
            <a:ext cx="15486930" cy="3008630"/>
          </a:xfrm>
          <a:prstGeom prst="rect">
            <a:avLst/>
          </a:prstGeom>
        </p:spPr>
        <p:txBody>
          <a:bodyPr anchor="t" rtlCol="false" tIns="0" lIns="0" bIns="0" rIns="0">
            <a:spAutoFit/>
          </a:bodyPr>
          <a:lstStyle/>
          <a:p>
            <a:pPr algn="l">
              <a:lnSpc>
                <a:spcPts val="4030"/>
              </a:lnSpc>
            </a:pPr>
            <a:r>
              <a:rPr lang="en-US" sz="2600">
                <a:solidFill>
                  <a:srgbClr val="000000"/>
                </a:solidFill>
                <a:latin typeface="Open Sans"/>
                <a:ea typeface="Open Sans"/>
                <a:cs typeface="Open Sans"/>
                <a:sym typeface="Open Sans"/>
              </a:rPr>
              <a:t>Ưu điểm:</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Tái sử dụng </a:t>
            </a:r>
            <a:r>
              <a:rPr lang="en-US" sz="2600">
                <a:solidFill>
                  <a:srgbClr val="000000"/>
                </a:solidFill>
                <a:latin typeface="Open Sans"/>
                <a:ea typeface="Open Sans"/>
                <a:cs typeface="Open Sans"/>
                <a:sym typeface="Open Sans"/>
              </a:rPr>
              <a:t>Component</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Dễ</a:t>
            </a:r>
            <a:r>
              <a:rPr lang="en-US" sz="2600">
                <a:solidFill>
                  <a:srgbClr val="000000"/>
                </a:solidFill>
                <a:latin typeface="Open Sans"/>
                <a:ea typeface="Open Sans"/>
                <a:cs typeface="Open Sans"/>
                <a:sym typeface="Open Sans"/>
              </a:rPr>
              <a:t> h</a:t>
            </a:r>
            <a:r>
              <a:rPr lang="en-US" sz="2600">
                <a:solidFill>
                  <a:srgbClr val="000000"/>
                </a:solidFill>
                <a:latin typeface="Open Sans"/>
                <a:ea typeface="Open Sans"/>
                <a:cs typeface="Open Sans"/>
                <a:sym typeface="Open Sans"/>
              </a:rPr>
              <a:t>ọc</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và</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sử dụ</a:t>
            </a:r>
            <a:r>
              <a:rPr lang="en-US" sz="2600">
                <a:solidFill>
                  <a:srgbClr val="000000"/>
                </a:solidFill>
                <a:latin typeface="Open Sans"/>
                <a:ea typeface="Open Sans"/>
                <a:cs typeface="Open Sans"/>
                <a:sym typeface="Open Sans"/>
              </a:rPr>
              <a:t>ng</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Hiệu</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suấ</a:t>
            </a:r>
            <a:r>
              <a:rPr lang="en-US" sz="2600">
                <a:solidFill>
                  <a:srgbClr val="000000"/>
                </a:solidFill>
                <a:latin typeface="Open Sans"/>
                <a:ea typeface="Open Sans"/>
                <a:cs typeface="Open Sans"/>
                <a:sym typeface="Open Sans"/>
              </a:rPr>
              <a:t>t</a:t>
            </a:r>
            <a:r>
              <a:rPr lang="en-US" sz="2600">
                <a:solidFill>
                  <a:srgbClr val="000000"/>
                </a:solidFill>
                <a:latin typeface="Open Sans"/>
                <a:ea typeface="Open Sans"/>
                <a:cs typeface="Open Sans"/>
                <a:sym typeface="Open Sans"/>
              </a:rPr>
              <a:t> c</a:t>
            </a:r>
            <a:r>
              <a:rPr lang="en-US" sz="2600">
                <a:solidFill>
                  <a:srgbClr val="000000"/>
                </a:solidFill>
                <a:latin typeface="Open Sans"/>
                <a:ea typeface="Open Sans"/>
                <a:cs typeface="Open Sans"/>
                <a:sym typeface="Open Sans"/>
              </a:rPr>
              <a:t>a</a:t>
            </a:r>
            <a:r>
              <a:rPr lang="en-US" sz="2600">
                <a:solidFill>
                  <a:srgbClr val="000000"/>
                </a:solidFill>
                <a:latin typeface="Open Sans"/>
                <a:ea typeface="Open Sans"/>
                <a:cs typeface="Open Sans"/>
                <a:sym typeface="Open Sans"/>
              </a:rPr>
              <a:t>o</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Lớn</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mạnh v</a:t>
            </a:r>
            <a:r>
              <a:rPr lang="en-US" sz="2600">
                <a:solidFill>
                  <a:srgbClr val="000000"/>
                </a:solidFill>
                <a:latin typeface="Open Sans"/>
                <a:ea typeface="Open Sans"/>
                <a:cs typeface="Open Sans"/>
                <a:sym typeface="Open Sans"/>
              </a:rPr>
              <a:t>à</a:t>
            </a:r>
            <a:r>
              <a:rPr lang="en-US" sz="2600">
                <a:solidFill>
                  <a:srgbClr val="000000"/>
                </a:solidFill>
                <a:latin typeface="Open Sans"/>
                <a:ea typeface="Open Sans"/>
                <a:cs typeface="Open Sans"/>
                <a:sym typeface="Open Sans"/>
              </a:rPr>
              <a:t> cộ</a:t>
            </a:r>
            <a:r>
              <a:rPr lang="en-US" sz="2600">
                <a:solidFill>
                  <a:srgbClr val="000000"/>
                </a:solidFill>
                <a:latin typeface="Open Sans"/>
                <a:ea typeface="Open Sans"/>
                <a:cs typeface="Open Sans"/>
                <a:sym typeface="Open Sans"/>
              </a:rPr>
              <a:t>ng </a:t>
            </a:r>
            <a:r>
              <a:rPr lang="en-US" sz="2600">
                <a:solidFill>
                  <a:srgbClr val="000000"/>
                </a:solidFill>
                <a:latin typeface="Open Sans"/>
                <a:ea typeface="Open Sans"/>
                <a:cs typeface="Open Sans"/>
                <a:sym typeface="Open Sans"/>
              </a:rPr>
              <a:t>đồng hỗ trợ mạnh mẽ</a:t>
            </a:r>
          </a:p>
          <a:p>
            <a:pPr algn="l" marL="561342" indent="-280671" lvl="1">
              <a:lnSpc>
                <a:spcPts val="4030"/>
              </a:lnSpc>
              <a:buFont typeface="Arial"/>
              <a:buChar char="•"/>
            </a:pPr>
            <a:r>
              <a:rPr lang="en-US" sz="2600">
                <a:solidFill>
                  <a:srgbClr val="000000"/>
                </a:solidFill>
                <a:latin typeface="Open Sans"/>
                <a:ea typeface="Open Sans"/>
                <a:cs typeface="Open Sans"/>
                <a:sym typeface="Open Sans"/>
              </a:rPr>
              <a:t>Dễ</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tíc</a:t>
            </a:r>
            <a:r>
              <a:rPr lang="en-US" sz="2600">
                <a:solidFill>
                  <a:srgbClr val="000000"/>
                </a:solidFill>
                <a:latin typeface="Open Sans"/>
                <a:ea typeface="Open Sans"/>
                <a:cs typeface="Open Sans"/>
                <a:sym typeface="Open Sans"/>
              </a:rPr>
              <a:t>h h</a:t>
            </a:r>
            <a:r>
              <a:rPr lang="en-US" sz="2600">
                <a:solidFill>
                  <a:srgbClr val="000000"/>
                </a:solidFill>
                <a:latin typeface="Open Sans"/>
                <a:ea typeface="Open Sans"/>
                <a:cs typeface="Open Sans"/>
                <a:sym typeface="Open Sans"/>
              </a:rPr>
              <a:t>ợ</a:t>
            </a:r>
            <a:r>
              <a:rPr lang="en-US" sz="2600">
                <a:solidFill>
                  <a:srgbClr val="000000"/>
                </a:solidFill>
                <a:latin typeface="Open Sans"/>
                <a:ea typeface="Open Sans"/>
                <a:cs typeface="Open Sans"/>
                <a:sym typeface="Open Sans"/>
              </a:rPr>
              <a:t>p v</a:t>
            </a:r>
            <a:r>
              <a:rPr lang="en-US" sz="2600">
                <a:solidFill>
                  <a:srgbClr val="000000"/>
                </a:solidFill>
                <a:latin typeface="Open Sans"/>
                <a:ea typeface="Open Sans"/>
                <a:cs typeface="Open Sans"/>
                <a:sym typeface="Open Sans"/>
              </a:rPr>
              <a:t>ớ</a:t>
            </a:r>
            <a:r>
              <a:rPr lang="en-US" sz="2600">
                <a:solidFill>
                  <a:srgbClr val="000000"/>
                </a:solidFill>
                <a:latin typeface="Open Sans"/>
                <a:ea typeface="Open Sans"/>
                <a:cs typeface="Open Sans"/>
                <a:sym typeface="Open Sans"/>
              </a:rPr>
              <a:t>i</a:t>
            </a:r>
            <a:r>
              <a:rPr lang="en-US" sz="2600">
                <a:solidFill>
                  <a:srgbClr val="000000"/>
                </a:solidFill>
                <a:latin typeface="Open Sans"/>
                <a:ea typeface="Open Sans"/>
                <a:cs typeface="Open Sans"/>
                <a:sym typeface="Open Sans"/>
              </a:rPr>
              <a:t> các</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công</a:t>
            </a:r>
            <a:r>
              <a:rPr lang="en-US" sz="2600">
                <a:solidFill>
                  <a:srgbClr val="000000"/>
                </a:solidFill>
                <a:latin typeface="Open Sans"/>
                <a:ea typeface="Open Sans"/>
                <a:cs typeface="Open Sans"/>
                <a:sym typeface="Open Sans"/>
              </a:rPr>
              <a:t> ng</a:t>
            </a:r>
            <a:r>
              <a:rPr lang="en-US" sz="2600">
                <a:solidFill>
                  <a:srgbClr val="000000"/>
                </a:solidFill>
                <a:latin typeface="Open Sans"/>
                <a:ea typeface="Open Sans"/>
                <a:cs typeface="Open Sans"/>
                <a:sym typeface="Open Sans"/>
              </a:rPr>
              <a:t>hệ</a:t>
            </a:r>
            <a:r>
              <a:rPr lang="en-US" sz="2600">
                <a:solidFill>
                  <a:srgbClr val="000000"/>
                </a:solidFill>
                <a:latin typeface="Open Sans"/>
                <a:ea typeface="Open Sans"/>
                <a:cs typeface="Open Sans"/>
                <a:sym typeface="Open Sans"/>
              </a:rPr>
              <a:t> </a:t>
            </a:r>
            <a:r>
              <a:rPr lang="en-US" sz="2600">
                <a:solidFill>
                  <a:srgbClr val="000000"/>
                </a:solidFill>
                <a:latin typeface="Open Sans"/>
                <a:ea typeface="Open Sans"/>
                <a:cs typeface="Open Sans"/>
                <a:sym typeface="Open Sans"/>
              </a:rPr>
              <a:t>khác</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609914"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364783" y="2535095"/>
            <a:ext cx="7486770" cy="7486770"/>
          </a:xfrm>
          <a:custGeom>
            <a:avLst/>
            <a:gdLst/>
            <a:ahLst/>
            <a:cxnLst/>
            <a:rect r="r" b="b" t="t" l="l"/>
            <a:pathLst>
              <a:path h="7486770" w="7486770">
                <a:moveTo>
                  <a:pt x="0" y="0"/>
                </a:moveTo>
                <a:lnTo>
                  <a:pt x="7486771" y="0"/>
                </a:lnTo>
                <a:lnTo>
                  <a:pt x="7486771" y="7486770"/>
                </a:lnTo>
                <a:lnTo>
                  <a:pt x="0" y="7486770"/>
                </a:lnTo>
                <a:lnTo>
                  <a:pt x="0" y="0"/>
                </a:lnTo>
                <a:close/>
              </a:path>
            </a:pathLst>
          </a:custGeom>
          <a:blipFill>
            <a:blip r:embed="rId2"/>
            <a:stretch>
              <a:fillRect l="0" t="0" r="0" b="0"/>
            </a:stretch>
          </a:blipFill>
        </p:spPr>
      </p:sp>
      <p:sp>
        <p:nvSpPr>
          <p:cNvPr name="Freeform 8" id="8"/>
          <p:cNvSpPr/>
          <p:nvPr/>
        </p:nvSpPr>
        <p:spPr>
          <a:xfrm flipH="false" flipV="false" rot="0">
            <a:off x="2435655" y="1375561"/>
            <a:ext cx="2973234" cy="2578448"/>
          </a:xfrm>
          <a:custGeom>
            <a:avLst/>
            <a:gdLst/>
            <a:ahLst/>
            <a:cxnLst/>
            <a:rect r="r" b="b" t="t" l="l"/>
            <a:pathLst>
              <a:path h="2578448" w="2973234">
                <a:moveTo>
                  <a:pt x="0" y="0"/>
                </a:moveTo>
                <a:lnTo>
                  <a:pt x="2973234" y="0"/>
                </a:lnTo>
                <a:lnTo>
                  <a:pt x="2973234" y="2578447"/>
                </a:lnTo>
                <a:lnTo>
                  <a:pt x="0" y="2578447"/>
                </a:lnTo>
                <a:lnTo>
                  <a:pt x="0" y="0"/>
                </a:lnTo>
                <a:close/>
              </a:path>
            </a:pathLst>
          </a:custGeom>
          <a:blipFill>
            <a:blip r:embed="rId3"/>
            <a:stretch>
              <a:fillRect l="0" t="0" r="0" b="0"/>
            </a:stretch>
          </a:blipFill>
        </p:spPr>
      </p:sp>
      <p:grpSp>
        <p:nvGrpSpPr>
          <p:cNvPr name="Group 9" id="9"/>
          <p:cNvGrpSpPr/>
          <p:nvPr/>
        </p:nvGrpSpPr>
        <p:grpSpPr>
          <a:xfrm rot="0">
            <a:off x="-373001" y="6440167"/>
            <a:ext cx="3277467" cy="32774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14939595" y="439366"/>
            <a:ext cx="779992" cy="7799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5400000">
            <a:off x="17259300" y="3002294"/>
            <a:ext cx="592254" cy="59225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894165" y="5394601"/>
            <a:ext cx="735227" cy="811998"/>
          </a:xfrm>
          <a:custGeom>
            <a:avLst/>
            <a:gdLst/>
            <a:ahLst/>
            <a:cxnLst/>
            <a:rect r="r" b="b" t="t" l="l"/>
            <a:pathLst>
              <a:path h="811998" w="735227">
                <a:moveTo>
                  <a:pt x="0" y="0"/>
                </a:moveTo>
                <a:lnTo>
                  <a:pt x="735227" y="0"/>
                </a:lnTo>
                <a:lnTo>
                  <a:pt x="735227" y="811998"/>
                </a:lnTo>
                <a:lnTo>
                  <a:pt x="0" y="811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5595279" y="1837697"/>
            <a:ext cx="2973234" cy="1368424"/>
          </a:xfrm>
          <a:prstGeom prst="rect">
            <a:avLst/>
          </a:prstGeom>
        </p:spPr>
        <p:txBody>
          <a:bodyPr anchor="t" rtlCol="false" tIns="0" lIns="0" bIns="0" rIns="0">
            <a:spAutoFit/>
          </a:bodyPr>
          <a:lstStyle/>
          <a:p>
            <a:pPr algn="ctr">
              <a:lnSpc>
                <a:spcPts val="11200"/>
              </a:lnSpc>
            </a:pPr>
            <a:r>
              <a:rPr lang="en-US" sz="8000">
                <a:solidFill>
                  <a:srgbClr val="60DBF4"/>
                </a:solidFill>
                <a:latin typeface="Open Sans"/>
                <a:ea typeface="Open Sans"/>
                <a:cs typeface="Open Sans"/>
                <a:sym typeface="Open Sans"/>
              </a:rPr>
              <a:t>React</a:t>
            </a:r>
          </a:p>
        </p:txBody>
      </p:sp>
      <p:sp>
        <p:nvSpPr>
          <p:cNvPr name="TextBox 20" id="20"/>
          <p:cNvSpPr txBox="true"/>
          <p:nvPr/>
        </p:nvSpPr>
        <p:spPr>
          <a:xfrm rot="0">
            <a:off x="5803570" y="4484432"/>
            <a:ext cx="2646045"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useState()</a:t>
            </a:r>
          </a:p>
        </p:txBody>
      </p:sp>
      <p:sp>
        <p:nvSpPr>
          <p:cNvPr name="TextBox 21" id="21"/>
          <p:cNvSpPr txBox="true"/>
          <p:nvPr/>
        </p:nvSpPr>
        <p:spPr>
          <a:xfrm rot="0">
            <a:off x="5803570" y="5599030"/>
            <a:ext cx="2827734"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useEffect()</a:t>
            </a:r>
          </a:p>
        </p:txBody>
      </p:sp>
      <p:sp>
        <p:nvSpPr>
          <p:cNvPr name="TextBox 22" id="22"/>
          <p:cNvSpPr txBox="true"/>
          <p:nvPr/>
        </p:nvSpPr>
        <p:spPr>
          <a:xfrm rot="0">
            <a:off x="5803570" y="6716630"/>
            <a:ext cx="3319820"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useContext()</a:t>
            </a:r>
          </a:p>
        </p:txBody>
      </p:sp>
      <p:sp>
        <p:nvSpPr>
          <p:cNvPr name="TextBox 23" id="23"/>
          <p:cNvSpPr txBox="true"/>
          <p:nvPr/>
        </p:nvSpPr>
        <p:spPr>
          <a:xfrm rot="0">
            <a:off x="5803570" y="7890304"/>
            <a:ext cx="3497818"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useCallBack()</a:t>
            </a:r>
          </a:p>
        </p:txBody>
      </p:sp>
      <p:sp>
        <p:nvSpPr>
          <p:cNvPr name="Freeform 24" id="24"/>
          <p:cNvSpPr/>
          <p:nvPr/>
        </p:nvSpPr>
        <p:spPr>
          <a:xfrm flipH="false" flipV="false" rot="0">
            <a:off x="4865053" y="6535827"/>
            <a:ext cx="793450" cy="876300"/>
          </a:xfrm>
          <a:custGeom>
            <a:avLst/>
            <a:gdLst/>
            <a:ahLst/>
            <a:cxnLst/>
            <a:rect r="r" b="b" t="t" l="l"/>
            <a:pathLst>
              <a:path h="876300" w="793450">
                <a:moveTo>
                  <a:pt x="0" y="0"/>
                </a:moveTo>
                <a:lnTo>
                  <a:pt x="793450" y="0"/>
                </a:lnTo>
                <a:lnTo>
                  <a:pt x="793450" y="876300"/>
                </a:lnTo>
                <a:lnTo>
                  <a:pt x="0" y="876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4822754" y="4264882"/>
            <a:ext cx="806638" cy="890865"/>
          </a:xfrm>
          <a:custGeom>
            <a:avLst/>
            <a:gdLst/>
            <a:ahLst/>
            <a:cxnLst/>
            <a:rect r="r" b="b" t="t" l="l"/>
            <a:pathLst>
              <a:path h="890865" w="806638">
                <a:moveTo>
                  <a:pt x="0" y="0"/>
                </a:moveTo>
                <a:lnTo>
                  <a:pt x="806638" y="0"/>
                </a:lnTo>
                <a:lnTo>
                  <a:pt x="806638" y="890865"/>
                </a:lnTo>
                <a:lnTo>
                  <a:pt x="0" y="890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4865053" y="7650252"/>
            <a:ext cx="832568" cy="919503"/>
          </a:xfrm>
          <a:custGeom>
            <a:avLst/>
            <a:gdLst/>
            <a:ahLst/>
            <a:cxnLst/>
            <a:rect r="r" b="b" t="t" l="l"/>
            <a:pathLst>
              <a:path h="919503" w="832568">
                <a:moveTo>
                  <a:pt x="0" y="0"/>
                </a:moveTo>
                <a:lnTo>
                  <a:pt x="832568" y="0"/>
                </a:lnTo>
                <a:lnTo>
                  <a:pt x="832568" y="919502"/>
                </a:lnTo>
                <a:lnTo>
                  <a:pt x="0" y="91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17318591" y="9318661"/>
            <a:ext cx="969409" cy="96940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9" id="29"/>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16</a:t>
              </a:r>
            </a:p>
          </p:txBody>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609914"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736149" y="4695825"/>
            <a:ext cx="8374444" cy="4819650"/>
          </a:xfrm>
          <a:custGeom>
            <a:avLst/>
            <a:gdLst/>
            <a:ahLst/>
            <a:cxnLst/>
            <a:rect r="r" b="b" t="t" l="l"/>
            <a:pathLst>
              <a:path h="4819650" w="8374444">
                <a:moveTo>
                  <a:pt x="0" y="0"/>
                </a:moveTo>
                <a:lnTo>
                  <a:pt x="8374443" y="0"/>
                </a:lnTo>
                <a:lnTo>
                  <a:pt x="8374443" y="4819650"/>
                </a:lnTo>
                <a:lnTo>
                  <a:pt x="0" y="4819650"/>
                </a:lnTo>
                <a:lnTo>
                  <a:pt x="0" y="0"/>
                </a:lnTo>
                <a:close/>
              </a:path>
            </a:pathLst>
          </a:custGeom>
          <a:blipFill>
            <a:blip r:embed="rId2"/>
            <a:stretch>
              <a:fillRect l="0" t="-7813" r="0" b="-7813"/>
            </a:stretch>
          </a:blipFill>
        </p:spPr>
      </p:sp>
      <p:sp>
        <p:nvSpPr>
          <p:cNvPr name="TextBox 8" id="8"/>
          <p:cNvSpPr txBox="true"/>
          <p:nvPr/>
        </p:nvSpPr>
        <p:spPr>
          <a:xfrm rot="0">
            <a:off x="2111955" y="1727746"/>
            <a:ext cx="15622831" cy="2426335"/>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React Hooks là các hàm cho phép sử dụng trạng thái và các tính năng React khác trong các thành phần chức năng.</a:t>
            </a:r>
          </a:p>
          <a:p>
            <a:pPr algn="just">
              <a:lnSpc>
                <a:spcPts val="4940"/>
              </a:lnSpc>
            </a:pPr>
            <a:r>
              <a:rPr lang="en-US" sz="2600">
                <a:solidFill>
                  <a:srgbClr val="000000"/>
                </a:solidFill>
                <a:latin typeface="Open Sans"/>
                <a:ea typeface="Open Sans"/>
                <a:cs typeface="Open Sans"/>
                <a:sym typeface="Open Sans"/>
              </a:rPr>
              <a:t>Giúp cho lập trình viên viết mã sạch hơn và có thể tái sử dụng nhiều hơn mà không cần dựa vào các thành phần lớp.</a:t>
            </a:r>
          </a:p>
        </p:txBody>
      </p:sp>
      <p:sp>
        <p:nvSpPr>
          <p:cNvPr name="TextBox 9" id="9"/>
          <p:cNvSpPr txBox="true"/>
          <p:nvPr/>
        </p:nvSpPr>
        <p:spPr>
          <a:xfrm rot="0">
            <a:off x="6111277" y="363696"/>
            <a:ext cx="7809272" cy="1244600"/>
          </a:xfrm>
          <a:prstGeom prst="rect">
            <a:avLst/>
          </a:prstGeom>
        </p:spPr>
        <p:txBody>
          <a:bodyPr anchor="t" rtlCol="false" tIns="0" lIns="0" bIns="0" rIns="0">
            <a:spAutoFit/>
          </a:bodyPr>
          <a:lstStyle/>
          <a:p>
            <a:pPr algn="l">
              <a:lnSpc>
                <a:spcPts val="9100"/>
              </a:lnSpc>
            </a:pPr>
            <a:r>
              <a:rPr lang="en-US" sz="6500" b="true">
                <a:solidFill>
                  <a:srgbClr val="000000"/>
                </a:solidFill>
                <a:latin typeface="Arial Bold"/>
                <a:ea typeface="Arial Bold"/>
                <a:cs typeface="Arial Bold"/>
                <a:sym typeface="Arial Bold"/>
              </a:rPr>
              <a:t> React Hooks là gì?</a:t>
            </a:r>
          </a:p>
        </p:txBody>
      </p:sp>
      <p:grpSp>
        <p:nvGrpSpPr>
          <p:cNvPr name="Group 10" id="10"/>
          <p:cNvGrpSpPr/>
          <p:nvPr/>
        </p:nvGrpSpPr>
        <p:grpSpPr>
          <a:xfrm rot="0">
            <a:off x="17318591" y="9318661"/>
            <a:ext cx="969409" cy="9694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2" id="12"/>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17</a:t>
              </a:r>
            </a:p>
          </p:txBody>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317527" y="1880298"/>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289121" y="3035918"/>
            <a:ext cx="10193654" cy="984041"/>
          </a:xfrm>
          <a:custGeom>
            <a:avLst/>
            <a:gdLst/>
            <a:ahLst/>
            <a:cxnLst/>
            <a:rect r="r" b="b" t="t" l="l"/>
            <a:pathLst>
              <a:path h="984041" w="10193654">
                <a:moveTo>
                  <a:pt x="0" y="0"/>
                </a:moveTo>
                <a:lnTo>
                  <a:pt x="10193655" y="0"/>
                </a:lnTo>
                <a:lnTo>
                  <a:pt x="10193655" y="984040"/>
                </a:lnTo>
                <a:lnTo>
                  <a:pt x="0" y="984040"/>
                </a:lnTo>
                <a:lnTo>
                  <a:pt x="0" y="0"/>
                </a:lnTo>
                <a:close/>
              </a:path>
            </a:pathLst>
          </a:custGeom>
          <a:blipFill>
            <a:blip r:embed="rId2"/>
            <a:stretch>
              <a:fillRect l="0" t="0" r="0" b="0"/>
            </a:stretch>
          </a:blipFill>
        </p:spPr>
      </p:sp>
      <p:sp>
        <p:nvSpPr>
          <p:cNvPr name="Freeform 16" id="16"/>
          <p:cNvSpPr/>
          <p:nvPr/>
        </p:nvSpPr>
        <p:spPr>
          <a:xfrm flipH="false" flipV="false" rot="0">
            <a:off x="3298646" y="6250217"/>
            <a:ext cx="10681347" cy="1849359"/>
          </a:xfrm>
          <a:custGeom>
            <a:avLst/>
            <a:gdLst/>
            <a:ahLst/>
            <a:cxnLst/>
            <a:rect r="r" b="b" t="t" l="l"/>
            <a:pathLst>
              <a:path h="1849359" w="10681347">
                <a:moveTo>
                  <a:pt x="0" y="0"/>
                </a:moveTo>
                <a:lnTo>
                  <a:pt x="10681347" y="0"/>
                </a:lnTo>
                <a:lnTo>
                  <a:pt x="10681347" y="1849359"/>
                </a:lnTo>
                <a:lnTo>
                  <a:pt x="0" y="1849359"/>
                </a:lnTo>
                <a:lnTo>
                  <a:pt x="0" y="0"/>
                </a:lnTo>
                <a:close/>
              </a:path>
            </a:pathLst>
          </a:custGeom>
          <a:blipFill>
            <a:blip r:embed="rId3"/>
            <a:stretch>
              <a:fillRect l="0" t="0" r="0" b="0"/>
            </a:stretch>
          </a:blipFill>
        </p:spPr>
      </p:sp>
      <p:sp>
        <p:nvSpPr>
          <p:cNvPr name="Freeform 17" id="17"/>
          <p:cNvSpPr/>
          <p:nvPr/>
        </p:nvSpPr>
        <p:spPr>
          <a:xfrm flipH="false" flipV="false" rot="-5684018">
            <a:off x="5912348" y="7679786"/>
            <a:ext cx="1996065" cy="2321006"/>
          </a:xfrm>
          <a:custGeom>
            <a:avLst/>
            <a:gdLst/>
            <a:ahLst/>
            <a:cxnLst/>
            <a:rect r="r" b="b" t="t" l="l"/>
            <a:pathLst>
              <a:path h="2321006" w="1996065">
                <a:moveTo>
                  <a:pt x="0" y="0"/>
                </a:moveTo>
                <a:lnTo>
                  <a:pt x="1996065" y="0"/>
                </a:lnTo>
                <a:lnTo>
                  <a:pt x="1996065" y="2321006"/>
                </a:lnTo>
                <a:lnTo>
                  <a:pt x="0" y="2321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8972295">
            <a:off x="6459993" y="4913198"/>
            <a:ext cx="3309917" cy="935051"/>
          </a:xfrm>
          <a:custGeom>
            <a:avLst/>
            <a:gdLst/>
            <a:ahLst/>
            <a:cxnLst/>
            <a:rect r="r" b="b" t="t" l="l"/>
            <a:pathLst>
              <a:path h="935051" w="3309917">
                <a:moveTo>
                  <a:pt x="0" y="0"/>
                </a:moveTo>
                <a:lnTo>
                  <a:pt x="3309917" y="0"/>
                </a:lnTo>
                <a:lnTo>
                  <a:pt x="3309917" y="935052"/>
                </a:lnTo>
                <a:lnTo>
                  <a:pt x="0" y="93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3302211">
            <a:off x="3493737" y="5260640"/>
            <a:ext cx="2057907" cy="622517"/>
          </a:xfrm>
          <a:custGeom>
            <a:avLst/>
            <a:gdLst/>
            <a:ahLst/>
            <a:cxnLst/>
            <a:rect r="r" b="b" t="t" l="l"/>
            <a:pathLst>
              <a:path h="622517" w="2057907">
                <a:moveTo>
                  <a:pt x="0" y="0"/>
                </a:moveTo>
                <a:lnTo>
                  <a:pt x="2057907" y="0"/>
                </a:lnTo>
                <a:lnTo>
                  <a:pt x="2057907" y="622517"/>
                </a:lnTo>
                <a:lnTo>
                  <a:pt x="0" y="6225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991620" y="101659"/>
            <a:ext cx="4157795"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useState()</a:t>
            </a:r>
          </a:p>
        </p:txBody>
      </p:sp>
      <p:sp>
        <p:nvSpPr>
          <p:cNvPr name="TextBox 21" id="21"/>
          <p:cNvSpPr txBox="true"/>
          <p:nvPr/>
        </p:nvSpPr>
        <p:spPr>
          <a:xfrm rot="0">
            <a:off x="2434012" y="1131552"/>
            <a:ext cx="14295266" cy="179006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useState() là một hook trong ReactJS được sử dụng để quản lý trạng thái (state) của các thành phần trong ứng dụng. Nó cho phép lưu trữ và thay đổi dữ liệu động.</a:t>
            </a:r>
          </a:p>
        </p:txBody>
      </p:sp>
      <p:sp>
        <p:nvSpPr>
          <p:cNvPr name="TextBox 22" id="22"/>
          <p:cNvSpPr txBox="true"/>
          <p:nvPr/>
        </p:nvSpPr>
        <p:spPr>
          <a:xfrm rot="0">
            <a:off x="1272134" y="4087257"/>
            <a:ext cx="3250557" cy="1189990"/>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Giữ giá trị của hook state</a:t>
            </a:r>
          </a:p>
        </p:txBody>
      </p:sp>
      <p:sp>
        <p:nvSpPr>
          <p:cNvPr name="TextBox 23" id="23"/>
          <p:cNvSpPr txBox="true"/>
          <p:nvPr/>
        </p:nvSpPr>
        <p:spPr>
          <a:xfrm rot="0">
            <a:off x="9968991" y="4381908"/>
            <a:ext cx="3808424" cy="1189990"/>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Cập nhật giá trị của hook state</a:t>
            </a:r>
          </a:p>
        </p:txBody>
      </p:sp>
      <p:sp>
        <p:nvSpPr>
          <p:cNvPr name="TextBox 24" id="24"/>
          <p:cNvSpPr txBox="true"/>
          <p:nvPr/>
        </p:nvSpPr>
        <p:spPr>
          <a:xfrm rot="0">
            <a:off x="2897412" y="8701071"/>
            <a:ext cx="3554000" cy="1585929"/>
          </a:xfrm>
          <a:prstGeom prst="rect">
            <a:avLst/>
          </a:prstGeom>
        </p:spPr>
        <p:txBody>
          <a:bodyPr anchor="t" rtlCol="false" tIns="0" lIns="0" bIns="0" rIns="0">
            <a:spAutoFit/>
          </a:bodyPr>
          <a:lstStyle/>
          <a:p>
            <a:pPr algn="ctr">
              <a:lnSpc>
                <a:spcPts val="4219"/>
              </a:lnSpc>
            </a:pPr>
            <a:r>
              <a:rPr lang="en-US" sz="3013">
                <a:solidFill>
                  <a:srgbClr val="000000"/>
                </a:solidFill>
                <a:latin typeface="Inter"/>
                <a:ea typeface="Inter"/>
                <a:cs typeface="Inter"/>
                <a:sym typeface="Inter"/>
              </a:rPr>
              <a:t>Hàm dùng để cập nhật giá trị của hook state</a:t>
            </a:r>
          </a:p>
        </p:txBody>
      </p:sp>
      <p:grpSp>
        <p:nvGrpSpPr>
          <p:cNvPr name="Group 25" id="25"/>
          <p:cNvGrpSpPr/>
          <p:nvPr/>
        </p:nvGrpSpPr>
        <p:grpSpPr>
          <a:xfrm rot="0">
            <a:off x="17318591" y="9318661"/>
            <a:ext cx="969409" cy="96940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7" id="2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18</a:t>
              </a:r>
            </a:p>
          </p:txBody>
        </p:sp>
      </p:gr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317527" y="1880298"/>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5885398" y="2597621"/>
            <a:ext cx="7395960" cy="5245361"/>
          </a:xfrm>
          <a:custGeom>
            <a:avLst/>
            <a:gdLst/>
            <a:ahLst/>
            <a:cxnLst/>
            <a:rect r="r" b="b" t="t" l="l"/>
            <a:pathLst>
              <a:path h="5245361" w="7395960">
                <a:moveTo>
                  <a:pt x="0" y="0"/>
                </a:moveTo>
                <a:lnTo>
                  <a:pt x="7395960" y="0"/>
                </a:lnTo>
                <a:lnTo>
                  <a:pt x="7395960" y="5245361"/>
                </a:lnTo>
                <a:lnTo>
                  <a:pt x="0" y="5245361"/>
                </a:lnTo>
                <a:lnTo>
                  <a:pt x="0" y="0"/>
                </a:lnTo>
                <a:close/>
              </a:path>
            </a:pathLst>
          </a:custGeom>
          <a:blipFill>
            <a:blip r:embed="rId2"/>
            <a:stretch>
              <a:fillRect l="0" t="0" r="0" b="0"/>
            </a:stretch>
          </a:blipFill>
        </p:spPr>
      </p:sp>
      <p:sp>
        <p:nvSpPr>
          <p:cNvPr name="Freeform 13" id="13"/>
          <p:cNvSpPr/>
          <p:nvPr/>
        </p:nvSpPr>
        <p:spPr>
          <a:xfrm flipH="false" flipV="false" rot="-10687985">
            <a:off x="7221890" y="7326143"/>
            <a:ext cx="1040453" cy="1209829"/>
          </a:xfrm>
          <a:custGeom>
            <a:avLst/>
            <a:gdLst/>
            <a:ahLst/>
            <a:cxnLst/>
            <a:rect r="r" b="b" t="t" l="l"/>
            <a:pathLst>
              <a:path h="1209829" w="1040453">
                <a:moveTo>
                  <a:pt x="0" y="0"/>
                </a:moveTo>
                <a:lnTo>
                  <a:pt x="1040453" y="0"/>
                </a:lnTo>
                <a:lnTo>
                  <a:pt x="1040453" y="1209829"/>
                </a:lnTo>
                <a:lnTo>
                  <a:pt x="0" y="1209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1373163">
            <a:off x="10945556" y="4911805"/>
            <a:ext cx="2841033" cy="867806"/>
          </a:xfrm>
          <a:custGeom>
            <a:avLst/>
            <a:gdLst/>
            <a:ahLst/>
            <a:cxnLst/>
            <a:rect r="r" b="b" t="t" l="l"/>
            <a:pathLst>
              <a:path h="867806" w="2841033">
                <a:moveTo>
                  <a:pt x="0" y="0"/>
                </a:moveTo>
                <a:lnTo>
                  <a:pt x="2841033" y="0"/>
                </a:lnTo>
                <a:lnTo>
                  <a:pt x="2841033" y="867806"/>
                </a:lnTo>
                <a:lnTo>
                  <a:pt x="0" y="867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903186">
            <a:off x="4768019" y="3628767"/>
            <a:ext cx="2440420" cy="668065"/>
          </a:xfrm>
          <a:custGeom>
            <a:avLst/>
            <a:gdLst/>
            <a:ahLst/>
            <a:cxnLst/>
            <a:rect r="r" b="b" t="t" l="l"/>
            <a:pathLst>
              <a:path h="668065" w="2440420">
                <a:moveTo>
                  <a:pt x="0" y="0"/>
                </a:moveTo>
                <a:lnTo>
                  <a:pt x="2440420" y="0"/>
                </a:lnTo>
                <a:lnTo>
                  <a:pt x="2440420" y="668065"/>
                </a:lnTo>
                <a:lnTo>
                  <a:pt x="0" y="668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6986042" y="-82550"/>
            <a:ext cx="4372094"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useEffect()</a:t>
            </a:r>
          </a:p>
        </p:txBody>
      </p:sp>
      <p:sp>
        <p:nvSpPr>
          <p:cNvPr name="TextBox 17" id="17"/>
          <p:cNvSpPr txBox="true"/>
          <p:nvPr/>
        </p:nvSpPr>
        <p:spPr>
          <a:xfrm rot="0">
            <a:off x="2274351" y="1179030"/>
            <a:ext cx="14880049" cy="1189990"/>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useEffect() là một Hook trong React được dùng để xử lý các tác vụ phụ (side effects) trong các function component.</a:t>
            </a:r>
          </a:p>
        </p:txBody>
      </p:sp>
      <p:sp>
        <p:nvSpPr>
          <p:cNvPr name="TextBox 18" id="18"/>
          <p:cNvSpPr txBox="true"/>
          <p:nvPr/>
        </p:nvSpPr>
        <p:spPr>
          <a:xfrm rot="0">
            <a:off x="3291671" y="2848849"/>
            <a:ext cx="1482328"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Gọi API</a:t>
            </a:r>
          </a:p>
        </p:txBody>
      </p:sp>
      <p:sp>
        <p:nvSpPr>
          <p:cNvPr name="TextBox 19" id="19"/>
          <p:cNvSpPr txBox="true"/>
          <p:nvPr/>
        </p:nvSpPr>
        <p:spPr>
          <a:xfrm rot="0">
            <a:off x="13281358" y="5707978"/>
            <a:ext cx="4685467"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Cập nhật dữ liệu từ API</a:t>
            </a:r>
          </a:p>
        </p:txBody>
      </p:sp>
      <p:sp>
        <p:nvSpPr>
          <p:cNvPr name="TextBox 20" id="20"/>
          <p:cNvSpPr txBox="true"/>
          <p:nvPr/>
        </p:nvSpPr>
        <p:spPr>
          <a:xfrm rot="0">
            <a:off x="5582294" y="8476399"/>
            <a:ext cx="8264163" cy="1189990"/>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 đảm bảo useEffect chỉ chạy một lần khi component được render lần đầu tiên </a:t>
            </a:r>
          </a:p>
        </p:txBody>
      </p:sp>
      <p:grpSp>
        <p:nvGrpSpPr>
          <p:cNvPr name="Group 21" id="21"/>
          <p:cNvGrpSpPr/>
          <p:nvPr/>
        </p:nvGrpSpPr>
        <p:grpSpPr>
          <a:xfrm rot="0">
            <a:off x="17318591" y="9318661"/>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3" id="23"/>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19</a:t>
              </a:r>
            </a:p>
          </p:txBody>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6993658" y="5735162"/>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010282" y="2765653"/>
            <a:ext cx="8973184" cy="5425302"/>
          </a:xfrm>
          <a:custGeom>
            <a:avLst/>
            <a:gdLst/>
            <a:ahLst/>
            <a:cxnLst/>
            <a:rect r="r" b="b" t="t" l="l"/>
            <a:pathLst>
              <a:path h="5425302" w="8973184">
                <a:moveTo>
                  <a:pt x="0" y="0"/>
                </a:moveTo>
                <a:lnTo>
                  <a:pt x="8973184" y="0"/>
                </a:lnTo>
                <a:lnTo>
                  <a:pt x="8973184" y="5425302"/>
                </a:lnTo>
                <a:lnTo>
                  <a:pt x="0" y="5425302"/>
                </a:lnTo>
                <a:lnTo>
                  <a:pt x="0" y="0"/>
                </a:lnTo>
                <a:close/>
              </a:path>
            </a:pathLst>
          </a:custGeom>
          <a:blipFill>
            <a:blip r:embed="rId2"/>
            <a:stretch>
              <a:fillRect l="0" t="0" r="0" b="0"/>
            </a:stretch>
          </a:blipFill>
        </p:spPr>
      </p:sp>
      <p:sp>
        <p:nvSpPr>
          <p:cNvPr name="Freeform 16" id="16"/>
          <p:cNvSpPr/>
          <p:nvPr/>
        </p:nvSpPr>
        <p:spPr>
          <a:xfrm flipH="false" flipV="false" rot="2356579">
            <a:off x="10534130" y="2052646"/>
            <a:ext cx="2409626" cy="2146757"/>
          </a:xfrm>
          <a:custGeom>
            <a:avLst/>
            <a:gdLst/>
            <a:ahLst/>
            <a:cxnLst/>
            <a:rect r="r" b="b" t="t" l="l"/>
            <a:pathLst>
              <a:path h="2146757" w="2409626">
                <a:moveTo>
                  <a:pt x="0" y="0"/>
                </a:moveTo>
                <a:lnTo>
                  <a:pt x="2409626" y="0"/>
                </a:lnTo>
                <a:lnTo>
                  <a:pt x="2409626" y="2146757"/>
                </a:lnTo>
                <a:lnTo>
                  <a:pt x="0" y="214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4923603">
            <a:off x="1417076" y="8208231"/>
            <a:ext cx="1140095" cy="845743"/>
          </a:xfrm>
          <a:custGeom>
            <a:avLst/>
            <a:gdLst/>
            <a:ahLst/>
            <a:cxnLst/>
            <a:rect r="r" b="b" t="t" l="l"/>
            <a:pathLst>
              <a:path h="845743" w="1140095">
                <a:moveTo>
                  <a:pt x="0" y="0"/>
                </a:moveTo>
                <a:lnTo>
                  <a:pt x="1140096" y="0"/>
                </a:lnTo>
                <a:lnTo>
                  <a:pt x="1140096" y="845743"/>
                </a:lnTo>
                <a:lnTo>
                  <a:pt x="0" y="845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6746076" y="-82550"/>
            <a:ext cx="551795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useCallBack()</a:t>
            </a:r>
          </a:p>
        </p:txBody>
      </p:sp>
      <p:sp>
        <p:nvSpPr>
          <p:cNvPr name="TextBox 19" id="19"/>
          <p:cNvSpPr txBox="true"/>
          <p:nvPr/>
        </p:nvSpPr>
        <p:spPr>
          <a:xfrm rot="0">
            <a:off x="1849229" y="1247203"/>
            <a:ext cx="15468299" cy="1189990"/>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useCallback giúp ghi nhớ hàm callback để tránh tạo lại hàm khi component re-render.</a:t>
            </a:r>
          </a:p>
        </p:txBody>
      </p:sp>
      <p:sp>
        <p:nvSpPr>
          <p:cNvPr name="TextBox 20" id="20"/>
          <p:cNvSpPr txBox="true"/>
          <p:nvPr/>
        </p:nvSpPr>
        <p:spPr>
          <a:xfrm rot="0">
            <a:off x="13151118" y="2116692"/>
            <a:ext cx="5136882" cy="179006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Hàm </a:t>
            </a:r>
            <a:r>
              <a:rPr lang="en-US" sz="3399" b="true">
                <a:solidFill>
                  <a:srgbClr val="000000"/>
                </a:solidFill>
                <a:latin typeface="Inter Bold"/>
                <a:ea typeface="Inter Bold"/>
                <a:cs typeface="Inter Bold"/>
                <a:sym typeface="Inter Bold"/>
              </a:rPr>
              <a:t>handleTextChange</a:t>
            </a:r>
            <a:r>
              <a:rPr lang="en-US" sz="3399">
                <a:solidFill>
                  <a:srgbClr val="000000"/>
                </a:solidFill>
                <a:latin typeface="Inter"/>
                <a:ea typeface="Inter"/>
                <a:cs typeface="Inter"/>
                <a:sym typeface="Inter"/>
              </a:rPr>
              <a:t> được tạo lại mỗi khi “text” thay đổi</a:t>
            </a:r>
          </a:p>
        </p:txBody>
      </p:sp>
      <p:sp>
        <p:nvSpPr>
          <p:cNvPr name="TextBox 21" id="21"/>
          <p:cNvSpPr txBox="true"/>
          <p:nvPr/>
        </p:nvSpPr>
        <p:spPr>
          <a:xfrm rot="0">
            <a:off x="2409996" y="8496935"/>
            <a:ext cx="12471646" cy="179006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HandleTextChange phụ thuộc vào giá trị của text, do đó mỗi khi text thay đổi, useCallback sẽ tạo lại hàm để cập nhật giá trị mới.</a:t>
            </a:r>
          </a:p>
        </p:txBody>
      </p:sp>
      <p:grpSp>
        <p:nvGrpSpPr>
          <p:cNvPr name="Group 22" id="22"/>
          <p:cNvGrpSpPr/>
          <p:nvPr/>
        </p:nvGrpSpPr>
        <p:grpSpPr>
          <a:xfrm rot="0">
            <a:off x="17318591" y="9318661"/>
            <a:ext cx="969409" cy="96940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4" id="24"/>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20</a:t>
              </a:r>
            </a:p>
          </p:txBody>
        </p:sp>
      </p:gr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6993658" y="5735162"/>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80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093674" y="3836938"/>
            <a:ext cx="8979408" cy="5223082"/>
          </a:xfrm>
          <a:custGeom>
            <a:avLst/>
            <a:gdLst/>
            <a:ahLst/>
            <a:cxnLst/>
            <a:rect r="r" b="b" t="t" l="l"/>
            <a:pathLst>
              <a:path h="5223082" w="8979408">
                <a:moveTo>
                  <a:pt x="0" y="0"/>
                </a:moveTo>
                <a:lnTo>
                  <a:pt x="8979408" y="0"/>
                </a:lnTo>
                <a:lnTo>
                  <a:pt x="8979408" y="5223081"/>
                </a:lnTo>
                <a:lnTo>
                  <a:pt x="0" y="5223081"/>
                </a:lnTo>
                <a:lnTo>
                  <a:pt x="0" y="0"/>
                </a:lnTo>
                <a:close/>
              </a:path>
            </a:pathLst>
          </a:custGeom>
          <a:blipFill>
            <a:blip r:embed="rId2"/>
            <a:stretch>
              <a:fillRect l="0" t="0" r="0" b="0"/>
            </a:stretch>
          </a:blipFill>
        </p:spPr>
      </p:sp>
      <p:sp>
        <p:nvSpPr>
          <p:cNvPr name="TextBox 16" id="16"/>
          <p:cNvSpPr txBox="true"/>
          <p:nvPr/>
        </p:nvSpPr>
        <p:spPr>
          <a:xfrm rot="0">
            <a:off x="6874425" y="-82550"/>
            <a:ext cx="526125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useContext()</a:t>
            </a:r>
          </a:p>
        </p:txBody>
      </p:sp>
      <p:sp>
        <p:nvSpPr>
          <p:cNvPr name="TextBox 17" id="17"/>
          <p:cNvSpPr txBox="true"/>
          <p:nvPr/>
        </p:nvSpPr>
        <p:spPr>
          <a:xfrm rot="0">
            <a:off x="1849229" y="1247203"/>
            <a:ext cx="15468299" cy="17900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Inter"/>
                <a:ea typeface="Inter"/>
                <a:cs typeface="Inter"/>
                <a:sym typeface="Inter"/>
              </a:rPr>
              <a:t>useContext() là một React Hook cho phép lấy dữ liệu từ Context mà không cần phải truyền props qua nhiều cấp.</a:t>
            </a:r>
          </a:p>
          <a:p>
            <a:pPr algn="l" marL="734059" indent="-367030" lvl="1">
              <a:lnSpc>
                <a:spcPts val="4759"/>
              </a:lnSpc>
              <a:buFont typeface="Arial"/>
              <a:buChar char="•"/>
            </a:pPr>
            <a:r>
              <a:rPr lang="en-US" sz="3399">
                <a:solidFill>
                  <a:srgbClr val="000000"/>
                </a:solidFill>
                <a:latin typeface="Inter"/>
                <a:ea typeface="Inter"/>
                <a:cs typeface="Inter"/>
                <a:sym typeface="Inter"/>
              </a:rPr>
              <a:t>Giúp giảm bớt "prop drilling" (truyền props qua nhiều component con)</a:t>
            </a:r>
          </a:p>
        </p:txBody>
      </p:sp>
      <p:grpSp>
        <p:nvGrpSpPr>
          <p:cNvPr name="Group 18" id="18"/>
          <p:cNvGrpSpPr/>
          <p:nvPr/>
        </p:nvGrpSpPr>
        <p:grpSpPr>
          <a:xfrm rot="0">
            <a:off x="17318591" y="9318661"/>
            <a:ext cx="969409" cy="96940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0" id="20"/>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21</a:t>
              </a:r>
            </a:p>
          </p:txBody>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445331" y="-16909"/>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360892" y="5126591"/>
            <a:ext cx="12626915" cy="3472402"/>
          </a:xfrm>
          <a:custGeom>
            <a:avLst/>
            <a:gdLst/>
            <a:ahLst/>
            <a:cxnLst/>
            <a:rect r="r" b="b" t="t" l="l"/>
            <a:pathLst>
              <a:path h="3472402" w="12626915">
                <a:moveTo>
                  <a:pt x="0" y="0"/>
                </a:moveTo>
                <a:lnTo>
                  <a:pt x="12626914" y="0"/>
                </a:lnTo>
                <a:lnTo>
                  <a:pt x="12626914" y="3472401"/>
                </a:lnTo>
                <a:lnTo>
                  <a:pt x="0" y="3472401"/>
                </a:lnTo>
                <a:lnTo>
                  <a:pt x="0" y="0"/>
                </a:lnTo>
                <a:close/>
              </a:path>
            </a:pathLst>
          </a:custGeom>
          <a:blipFill>
            <a:blip r:embed="rId2"/>
            <a:stretch>
              <a:fillRect l="0" t="0" r="0" b="0"/>
            </a:stretch>
          </a:blipFill>
        </p:spPr>
      </p:sp>
      <p:sp>
        <p:nvSpPr>
          <p:cNvPr name="TextBox 8" id="8"/>
          <p:cNvSpPr txBox="true"/>
          <p:nvPr/>
        </p:nvSpPr>
        <p:spPr>
          <a:xfrm rot="0">
            <a:off x="2013997" y="1527873"/>
            <a:ext cx="704427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API là gì? Vì sao phải test API?</a:t>
            </a:r>
          </a:p>
        </p:txBody>
      </p:sp>
      <p:sp>
        <p:nvSpPr>
          <p:cNvPr name="TextBox 9" id="9"/>
          <p:cNvSpPr txBox="true"/>
          <p:nvPr/>
        </p:nvSpPr>
        <p:spPr>
          <a:xfrm rot="0">
            <a:off x="4491157" y="101659"/>
            <a:ext cx="10207705"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VỀ POSTMAN</a:t>
            </a:r>
          </a:p>
        </p:txBody>
      </p:sp>
      <p:sp>
        <p:nvSpPr>
          <p:cNvPr name="TextBox 10" id="10"/>
          <p:cNvSpPr txBox="true"/>
          <p:nvPr/>
        </p:nvSpPr>
        <p:spPr>
          <a:xfrm rot="0">
            <a:off x="2099722" y="2167091"/>
            <a:ext cx="14783165"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API (Application Programming Interface) là tập hợp các quy tắc cho phép phần mềm giao tiếp và trao đổi dữ liệu với nhau. Test API là cần thiết để kiểm tra tính chính xác và hiệu quả của giao tiếp giữa server và client, đặc biệt khi phần client chưa hoàn thiện. Việc test API giúp xác định lỗi giữa server và client nhanh chóng, đảm bảo dữ liệu và logic đúng trước khi hoàn thiện ứng dụng.</a:t>
            </a:r>
          </a:p>
        </p:txBody>
      </p:sp>
      <p:grpSp>
        <p:nvGrpSpPr>
          <p:cNvPr name="Group 11" id="11"/>
          <p:cNvGrpSpPr/>
          <p:nvPr/>
        </p:nvGrpSpPr>
        <p:grpSpPr>
          <a:xfrm rot="5400000">
            <a:off x="17317527" y="1880298"/>
            <a:ext cx="779992" cy="77999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318591" y="9318661"/>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6" id="16"/>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22</a:t>
              </a:r>
            </a:p>
          </p:txBody>
        </p:sp>
      </p:gr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27406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019175"/>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3798117"/>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5400000">
            <a:off x="17317527" y="1880298"/>
            <a:ext cx="779992" cy="779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277487" y="6534862"/>
            <a:ext cx="6378176" cy="4010278"/>
          </a:xfrm>
          <a:custGeom>
            <a:avLst/>
            <a:gdLst/>
            <a:ahLst/>
            <a:cxnLst/>
            <a:rect r="r" b="b" t="t" l="l"/>
            <a:pathLst>
              <a:path h="4010278" w="6378176">
                <a:moveTo>
                  <a:pt x="0" y="0"/>
                </a:moveTo>
                <a:lnTo>
                  <a:pt x="6378176" y="0"/>
                </a:lnTo>
                <a:lnTo>
                  <a:pt x="6378176" y="4010278"/>
                </a:lnTo>
                <a:lnTo>
                  <a:pt x="0" y="4010278"/>
                </a:lnTo>
                <a:lnTo>
                  <a:pt x="0" y="0"/>
                </a:lnTo>
                <a:close/>
              </a:path>
            </a:pathLst>
          </a:custGeom>
          <a:blipFill>
            <a:blip r:embed="rId2"/>
            <a:stretch>
              <a:fillRect l="0" t="0" r="0" b="0"/>
            </a:stretch>
          </a:blipFill>
        </p:spPr>
      </p:sp>
      <p:sp>
        <p:nvSpPr>
          <p:cNvPr name="TextBox 17" id="17"/>
          <p:cNvSpPr txBox="true"/>
          <p:nvPr/>
        </p:nvSpPr>
        <p:spPr>
          <a:xfrm rot="0">
            <a:off x="2614284" y="1618162"/>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Postman là một công cụ phổ biến dùng để phát triển và kiểm thử API. Ban đầu, nó được phát triển như một tiện ích mở rộng của Google Chrome, nhưng hiện tại đã trở thành một ứng dụng độc lập với nhiều tính năng mạnh mẽ, hỗ trợ lập trình viên và tester dễ dàng gửi yêu cầu HTTP và nhận phản hồi từ API trong quá trình phát triển.</a:t>
            </a:r>
          </a:p>
        </p:txBody>
      </p:sp>
      <p:sp>
        <p:nvSpPr>
          <p:cNvPr name="TextBox 18" id="18"/>
          <p:cNvSpPr txBox="true"/>
          <p:nvPr/>
        </p:nvSpPr>
        <p:spPr>
          <a:xfrm rot="0">
            <a:off x="2614284" y="110276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Khái niệm</a:t>
            </a:r>
          </a:p>
        </p:txBody>
      </p:sp>
      <p:sp>
        <p:nvSpPr>
          <p:cNvPr name="TextBox 19" id="19"/>
          <p:cNvSpPr txBox="true"/>
          <p:nvPr/>
        </p:nvSpPr>
        <p:spPr>
          <a:xfrm rot="0">
            <a:off x="2602754" y="4454254"/>
            <a:ext cx="14656546" cy="1838092"/>
          </a:xfrm>
          <a:prstGeom prst="rect">
            <a:avLst/>
          </a:prstGeom>
        </p:spPr>
        <p:txBody>
          <a:bodyPr anchor="t" rtlCol="false" tIns="0" lIns="0" bIns="0" rIns="0">
            <a:spAutoFit/>
          </a:bodyPr>
          <a:lstStyle/>
          <a:p>
            <a:pPr algn="just">
              <a:lnSpc>
                <a:spcPts val="3723"/>
              </a:lnSpc>
            </a:pPr>
            <a:r>
              <a:rPr lang="en-US" sz="2402">
                <a:solidFill>
                  <a:srgbClr val="000000"/>
                </a:solidFill>
                <a:latin typeface="Open Sans"/>
                <a:ea typeface="Open Sans"/>
                <a:cs typeface="Open Sans"/>
                <a:sym typeface="Open Sans"/>
              </a:rPr>
              <a:t>✅ Dễ sử dụng: Giao diện thân thiện, dễ làm quen.</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Tính năng phong phú: Hỗ trợ gửi yêu cầu HTTP, kiểm thử tự động, mock server, tạo tài liệu API.</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Quản lý Collection: Tổ chức, chia sẻ và tái sử dụng các yêu cầu.</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Kiểm thử tự động: Viết script kiểm thử, phát hiện lỗi nhanh chóng.</a:t>
            </a:r>
          </a:p>
        </p:txBody>
      </p:sp>
      <p:sp>
        <p:nvSpPr>
          <p:cNvPr name="TextBox 20" id="20"/>
          <p:cNvSpPr txBox="true"/>
          <p:nvPr/>
        </p:nvSpPr>
        <p:spPr>
          <a:xfrm rot="0">
            <a:off x="2614284" y="3881710"/>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21" id="21"/>
          <p:cNvSpPr txBox="true"/>
          <p:nvPr/>
        </p:nvSpPr>
        <p:spPr>
          <a:xfrm rot="0">
            <a:off x="4674860" y="33878"/>
            <a:ext cx="8994457"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POSTMAN</a:t>
            </a:r>
          </a:p>
        </p:txBody>
      </p:sp>
      <p:grpSp>
        <p:nvGrpSpPr>
          <p:cNvPr name="Group 22" id="22"/>
          <p:cNvGrpSpPr/>
          <p:nvPr/>
        </p:nvGrpSpPr>
        <p:grpSpPr>
          <a:xfrm rot="0">
            <a:off x="17318591" y="9318661"/>
            <a:ext cx="969409" cy="96940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24" id="24"/>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23</a:t>
              </a:r>
            </a:p>
          </p:txBody>
        </p:sp>
      </p:gr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84878" y="2660289"/>
            <a:ext cx="16174422" cy="6506462"/>
          </a:xfrm>
          <a:custGeom>
            <a:avLst/>
            <a:gdLst/>
            <a:ahLst/>
            <a:cxnLst/>
            <a:rect r="r" b="b" t="t" l="l"/>
            <a:pathLst>
              <a:path h="6506462" w="16174422">
                <a:moveTo>
                  <a:pt x="0" y="0"/>
                </a:moveTo>
                <a:lnTo>
                  <a:pt x="16174422" y="0"/>
                </a:lnTo>
                <a:lnTo>
                  <a:pt x="16174422" y="6506462"/>
                </a:lnTo>
                <a:lnTo>
                  <a:pt x="0" y="6506462"/>
                </a:lnTo>
                <a:lnTo>
                  <a:pt x="0" y="0"/>
                </a:lnTo>
                <a:close/>
              </a:path>
            </a:pathLst>
          </a:custGeom>
          <a:blipFill>
            <a:blip r:embed="rId2"/>
            <a:stretch>
              <a:fillRect l="-441" t="0" r="-441" b="0"/>
            </a:stretch>
          </a:blipFill>
        </p:spPr>
      </p:sp>
      <p:grpSp>
        <p:nvGrpSpPr>
          <p:cNvPr name="Group 11" id="11"/>
          <p:cNvGrpSpPr/>
          <p:nvPr/>
        </p:nvGrpSpPr>
        <p:grpSpPr>
          <a:xfrm rot="0">
            <a:off x="1693192" y="1328234"/>
            <a:ext cx="732337" cy="73233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655780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usecase  khách hàng</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24</a:t>
              </a:r>
            </a:p>
          </p:txBody>
        </p:sp>
      </p:gr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3917283" y="1507078"/>
            <a:ext cx="11473175" cy="8719613"/>
          </a:xfrm>
          <a:custGeom>
            <a:avLst/>
            <a:gdLst/>
            <a:ahLst/>
            <a:cxnLst/>
            <a:rect r="r" b="b" t="t" l="l"/>
            <a:pathLst>
              <a:path h="8719613" w="11473175">
                <a:moveTo>
                  <a:pt x="0" y="0"/>
                </a:moveTo>
                <a:lnTo>
                  <a:pt x="11473176" y="0"/>
                </a:lnTo>
                <a:lnTo>
                  <a:pt x="11473176" y="8719613"/>
                </a:lnTo>
                <a:lnTo>
                  <a:pt x="0" y="8719613"/>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655780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usecase quản trị</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978752" y="4498964"/>
            <a:ext cx="6980430" cy="5427285"/>
          </a:xfrm>
          <a:custGeom>
            <a:avLst/>
            <a:gdLst/>
            <a:ahLst/>
            <a:cxnLst/>
            <a:rect r="r" b="b" t="t" l="l"/>
            <a:pathLst>
              <a:path h="5427285" w="6980430">
                <a:moveTo>
                  <a:pt x="0" y="0"/>
                </a:moveTo>
                <a:lnTo>
                  <a:pt x="6980430" y="0"/>
                </a:lnTo>
                <a:lnTo>
                  <a:pt x="6980430" y="5427285"/>
                </a:lnTo>
                <a:lnTo>
                  <a:pt x="0" y="5427285"/>
                </a:lnTo>
                <a:lnTo>
                  <a:pt x="0" y="0"/>
                </a:lnTo>
                <a:close/>
              </a:path>
            </a:pathLst>
          </a:custGeom>
          <a:blipFill>
            <a:blip r:embed="rId2"/>
            <a:stretch>
              <a:fillRect l="0" t="0" r="0" b="0"/>
            </a:stretch>
          </a:blipFill>
        </p:spPr>
      </p:sp>
      <p:grpSp>
        <p:nvGrpSpPr>
          <p:cNvPr name="Group 6" id="6"/>
          <p:cNvGrpSpPr/>
          <p:nvPr/>
        </p:nvGrpSpPr>
        <p:grpSpPr>
          <a:xfrm rot="0">
            <a:off x="17259300" y="9216608"/>
            <a:ext cx="969409" cy="969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8" id="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5</a:t>
              </a:r>
            </a:p>
          </p:txBody>
        </p:sp>
      </p:grpSp>
      <p:sp>
        <p:nvSpPr>
          <p:cNvPr name="AutoShape 9" id="9"/>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10" id="10"/>
          <p:cNvGrpSpPr/>
          <p:nvPr/>
        </p:nvGrpSpPr>
        <p:grpSpPr>
          <a:xfrm rot="0">
            <a:off x="535173" y="1672938"/>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2.3</a:t>
              </a:r>
            </a:p>
          </p:txBody>
        </p:sp>
      </p:gr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62587" y="2357110"/>
            <a:ext cx="15153044"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Laravel là một framework PHP mã nguồn mở được xây dựng để phát triển các ứng dụng web theo mô hình MVC (Model-View-Controller). Laravel cung cấp các công cụ và tính năng mạnh mẽ như routing, authentication, ORM (Eloquent), migration và nhiều thư viện khác giúp việc phát triển web trở nên nhanh chóng và dễ dàng.</a:t>
            </a:r>
          </a:p>
        </p:txBody>
      </p:sp>
      <p:sp>
        <p:nvSpPr>
          <p:cNvPr name="TextBox 15" id="15"/>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Laravel framework</a:t>
            </a:r>
          </a:p>
        </p:txBody>
      </p:sp>
      <p:sp>
        <p:nvSpPr>
          <p:cNvPr name="TextBox 16" id="16"/>
          <p:cNvSpPr txBox="true"/>
          <p:nvPr/>
        </p:nvSpPr>
        <p:spPr>
          <a:xfrm rot="0">
            <a:off x="1462587" y="4575164"/>
            <a:ext cx="10570650" cy="2730499"/>
          </a:xfrm>
          <a:prstGeom prst="rect">
            <a:avLst/>
          </a:prstGeom>
        </p:spPr>
        <p:txBody>
          <a:bodyPr anchor="t" rtlCol="false" tIns="0" lIns="0" bIns="0" rIns="0">
            <a:spAutoFit/>
          </a:bodyPr>
          <a:lstStyle/>
          <a:p>
            <a:pPr algn="l">
              <a:lnSpc>
                <a:spcPts val="4420"/>
              </a:lnSpc>
            </a:pPr>
            <a:r>
              <a:rPr lang="en-US" sz="2600">
                <a:solidFill>
                  <a:srgbClr val="000000"/>
                </a:solidFill>
                <a:latin typeface="Open Sans"/>
                <a:ea typeface="Open Sans"/>
                <a:cs typeface="Open Sans"/>
                <a:sym typeface="Open Sans"/>
              </a:rPr>
              <a:t>Ưu điểm:</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Cú pháp rõ ràng, hiện đại và dễ đọc.</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Tích hợp hệ thống routing, authentication sẵn có.</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Eloquent ORM mạnh mẽ giúp thao tác database dễ dàng.</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Blad</a:t>
            </a:r>
            <a:r>
              <a:rPr lang="en-US" sz="2600">
                <a:solidFill>
                  <a:srgbClr val="000000"/>
                </a:solidFill>
                <a:latin typeface="Open Sans"/>
                <a:ea typeface="Open Sans"/>
                <a:cs typeface="Open Sans"/>
                <a:sym typeface="Open Sans"/>
              </a:rPr>
              <a:t>e Template Engine đơn giản, dễ dùng.</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3035129" y="1507078"/>
            <a:ext cx="13079450" cy="8763232"/>
          </a:xfrm>
          <a:custGeom>
            <a:avLst/>
            <a:gdLst/>
            <a:ahLst/>
            <a:cxnLst/>
            <a:rect r="r" b="b" t="t" l="l"/>
            <a:pathLst>
              <a:path h="8763232" w="13079450">
                <a:moveTo>
                  <a:pt x="0" y="0"/>
                </a:moveTo>
                <a:lnTo>
                  <a:pt x="13079450" y="0"/>
                </a:lnTo>
                <a:lnTo>
                  <a:pt x="13079450" y="8763231"/>
                </a:lnTo>
                <a:lnTo>
                  <a:pt x="0" y="8763231"/>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lớp</a:t>
            </a:r>
          </a:p>
        </p:txBody>
      </p:sp>
      <p:grpSp>
        <p:nvGrpSpPr>
          <p:cNvPr name="Group 16" id="16"/>
          <p:cNvGrpSpPr/>
          <p:nvPr/>
        </p:nvGrpSpPr>
        <p:grpSpPr>
          <a:xfrm rot="0">
            <a:off x="17318591" y="931759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26</a:t>
              </a:r>
            </a:p>
          </p:txBody>
        </p:sp>
      </p:gr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5815017" y="1145128"/>
            <a:ext cx="9535199" cy="9141872"/>
          </a:xfrm>
          <a:custGeom>
            <a:avLst/>
            <a:gdLst/>
            <a:ahLst/>
            <a:cxnLst/>
            <a:rect r="r" b="b" t="t" l="l"/>
            <a:pathLst>
              <a:path h="9141872" w="9535199">
                <a:moveTo>
                  <a:pt x="0" y="0"/>
                </a:moveTo>
                <a:lnTo>
                  <a:pt x="9535199" y="0"/>
                </a:lnTo>
                <a:lnTo>
                  <a:pt x="9535199" y="9141872"/>
                </a:lnTo>
                <a:lnTo>
                  <a:pt x="0" y="9141872"/>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hoạt động quản lí sản phẩm  </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27</a:t>
              </a:r>
            </a:p>
          </p:txBody>
        </p:sp>
      </p:gr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8117928" y="1145128"/>
            <a:ext cx="5725098" cy="9141872"/>
          </a:xfrm>
          <a:custGeom>
            <a:avLst/>
            <a:gdLst/>
            <a:ahLst/>
            <a:cxnLst/>
            <a:rect r="r" b="b" t="t" l="l"/>
            <a:pathLst>
              <a:path h="9141872" w="5725098">
                <a:moveTo>
                  <a:pt x="0" y="0"/>
                </a:moveTo>
                <a:lnTo>
                  <a:pt x="5725098" y="0"/>
                </a:lnTo>
                <a:lnTo>
                  <a:pt x="5725098" y="9141872"/>
                </a:lnTo>
                <a:lnTo>
                  <a:pt x="0" y="9141872"/>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hoạt động quản lí đơn hàng  </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28</a:t>
              </a:r>
            </a:p>
          </p:txBody>
        </p:sp>
      </p:gr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6990225" y="1850102"/>
            <a:ext cx="8468655" cy="8436898"/>
          </a:xfrm>
          <a:custGeom>
            <a:avLst/>
            <a:gdLst/>
            <a:ahLst/>
            <a:cxnLst/>
            <a:rect r="r" b="b" t="t" l="l"/>
            <a:pathLst>
              <a:path h="8436898" w="8468655">
                <a:moveTo>
                  <a:pt x="0" y="0"/>
                </a:moveTo>
                <a:lnTo>
                  <a:pt x="8468655" y="0"/>
                </a:lnTo>
                <a:lnTo>
                  <a:pt x="8468655" y="8436898"/>
                </a:lnTo>
                <a:lnTo>
                  <a:pt x="0" y="8436898"/>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6529716"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khách hàng mua hàng  </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29</a:t>
              </a:r>
            </a:p>
          </p:txBody>
        </p:sp>
      </p:gr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7376352" y="1328234"/>
            <a:ext cx="6114358" cy="8958766"/>
          </a:xfrm>
          <a:custGeom>
            <a:avLst/>
            <a:gdLst/>
            <a:ahLst/>
            <a:cxnLst/>
            <a:rect r="r" b="b" t="t" l="l"/>
            <a:pathLst>
              <a:path h="8958766" w="6114358">
                <a:moveTo>
                  <a:pt x="0" y="0"/>
                </a:moveTo>
                <a:lnTo>
                  <a:pt x="6114358" y="0"/>
                </a:lnTo>
                <a:lnTo>
                  <a:pt x="6114358" y="8958766"/>
                </a:lnTo>
                <a:lnTo>
                  <a:pt x="0" y="8958766"/>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quản lí sản phẩm </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30</a:t>
              </a:r>
            </a:p>
          </p:txBody>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93192" y="1328234"/>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3" id="13"/>
          <p:cNvSpPr/>
          <p:nvPr/>
        </p:nvSpPr>
        <p:spPr>
          <a:xfrm flipH="false" flipV="false" rot="0">
            <a:off x="7237077" y="1881728"/>
            <a:ext cx="7271329" cy="8321979"/>
          </a:xfrm>
          <a:custGeom>
            <a:avLst/>
            <a:gdLst/>
            <a:ahLst/>
            <a:cxnLst/>
            <a:rect r="r" b="b" t="t" l="l"/>
            <a:pathLst>
              <a:path h="8321979" w="7271329">
                <a:moveTo>
                  <a:pt x="0" y="0"/>
                </a:moveTo>
                <a:lnTo>
                  <a:pt x="7271329" y="0"/>
                </a:lnTo>
                <a:lnTo>
                  <a:pt x="7271329" y="8321979"/>
                </a:lnTo>
                <a:lnTo>
                  <a:pt x="0" y="8321979"/>
                </a:lnTo>
                <a:lnTo>
                  <a:pt x="0" y="0"/>
                </a:lnTo>
                <a:close/>
              </a:path>
            </a:pathLst>
          </a:custGeom>
          <a:blipFill>
            <a:blip r:embed="rId2"/>
            <a:stretch>
              <a:fillRect l="0" t="0" r="0" b="0"/>
            </a:stretch>
          </a:blipFill>
        </p:spPr>
      </p:sp>
      <p:sp>
        <p:nvSpPr>
          <p:cNvPr name="TextBox 14" id="14"/>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15" id="15"/>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quản lí đơn hàng</a:t>
            </a:r>
          </a:p>
        </p:txBody>
      </p:sp>
      <p:grpSp>
        <p:nvGrpSpPr>
          <p:cNvPr name="Group 16" id="16"/>
          <p:cNvGrpSpPr/>
          <p:nvPr/>
        </p:nvGrpSpPr>
        <p:grpSpPr>
          <a:xfrm rot="0">
            <a:off x="17318591" y="9318661"/>
            <a:ext cx="969409" cy="969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8" id="18"/>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31</a:t>
              </a: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3029" y="1965021"/>
            <a:ext cx="3273833" cy="6356958"/>
          </a:xfrm>
          <a:custGeom>
            <a:avLst/>
            <a:gdLst/>
            <a:ahLst/>
            <a:cxnLst/>
            <a:rect r="r" b="b" t="t" l="l"/>
            <a:pathLst>
              <a:path h="6356958" w="3273833">
                <a:moveTo>
                  <a:pt x="0" y="0"/>
                </a:moveTo>
                <a:lnTo>
                  <a:pt x="3273834" y="0"/>
                </a:lnTo>
                <a:lnTo>
                  <a:pt x="3273834" y="6356958"/>
                </a:lnTo>
                <a:lnTo>
                  <a:pt x="0" y="6356958"/>
                </a:lnTo>
                <a:lnTo>
                  <a:pt x="0" y="0"/>
                </a:lnTo>
                <a:close/>
              </a:path>
            </a:pathLst>
          </a:custGeom>
          <a:blipFill>
            <a:blip r:embed="rId2"/>
            <a:stretch>
              <a:fillRect l="0" t="0" r="0" b="0"/>
            </a:stretch>
          </a:blipFill>
        </p:spPr>
      </p:sp>
      <p:sp>
        <p:nvSpPr>
          <p:cNvPr name="Freeform 8" id="8"/>
          <p:cNvSpPr/>
          <p:nvPr/>
        </p:nvSpPr>
        <p:spPr>
          <a:xfrm flipH="false" flipV="false" rot="0">
            <a:off x="3547199" y="1965021"/>
            <a:ext cx="5077620" cy="6356958"/>
          </a:xfrm>
          <a:custGeom>
            <a:avLst/>
            <a:gdLst/>
            <a:ahLst/>
            <a:cxnLst/>
            <a:rect r="r" b="b" t="t" l="l"/>
            <a:pathLst>
              <a:path h="6356958" w="5077620">
                <a:moveTo>
                  <a:pt x="0" y="0"/>
                </a:moveTo>
                <a:lnTo>
                  <a:pt x="5077620" y="0"/>
                </a:lnTo>
                <a:lnTo>
                  <a:pt x="5077620" y="6356958"/>
                </a:lnTo>
                <a:lnTo>
                  <a:pt x="0" y="6356958"/>
                </a:lnTo>
                <a:lnTo>
                  <a:pt x="0" y="0"/>
                </a:lnTo>
                <a:close/>
              </a:path>
            </a:pathLst>
          </a:custGeom>
          <a:blipFill>
            <a:blip r:embed="rId3"/>
            <a:stretch>
              <a:fillRect l="0" t="0" r="0" b="0"/>
            </a:stretch>
          </a:blipFill>
        </p:spPr>
      </p:sp>
      <p:sp>
        <p:nvSpPr>
          <p:cNvPr name="Freeform 9" id="9"/>
          <p:cNvSpPr/>
          <p:nvPr/>
        </p:nvSpPr>
        <p:spPr>
          <a:xfrm flipH="false" flipV="false" rot="0">
            <a:off x="8755155" y="1965021"/>
            <a:ext cx="3758552" cy="6356958"/>
          </a:xfrm>
          <a:custGeom>
            <a:avLst/>
            <a:gdLst/>
            <a:ahLst/>
            <a:cxnLst/>
            <a:rect r="r" b="b" t="t" l="l"/>
            <a:pathLst>
              <a:path h="6356958" w="3758552">
                <a:moveTo>
                  <a:pt x="0" y="0"/>
                </a:moveTo>
                <a:lnTo>
                  <a:pt x="3758552" y="0"/>
                </a:lnTo>
                <a:lnTo>
                  <a:pt x="3758552" y="6356958"/>
                </a:lnTo>
                <a:lnTo>
                  <a:pt x="0" y="6356958"/>
                </a:lnTo>
                <a:lnTo>
                  <a:pt x="0" y="0"/>
                </a:lnTo>
                <a:close/>
              </a:path>
            </a:pathLst>
          </a:custGeom>
          <a:blipFill>
            <a:blip r:embed="rId4"/>
            <a:stretch>
              <a:fillRect l="0" t="0" r="0" b="0"/>
            </a:stretch>
          </a:blipFill>
        </p:spPr>
      </p:sp>
      <p:sp>
        <p:nvSpPr>
          <p:cNvPr name="Freeform 10" id="10"/>
          <p:cNvSpPr/>
          <p:nvPr/>
        </p:nvSpPr>
        <p:spPr>
          <a:xfrm flipH="false" flipV="false" rot="0">
            <a:off x="12628007" y="1965021"/>
            <a:ext cx="5578231" cy="6356958"/>
          </a:xfrm>
          <a:custGeom>
            <a:avLst/>
            <a:gdLst/>
            <a:ahLst/>
            <a:cxnLst/>
            <a:rect r="r" b="b" t="t" l="l"/>
            <a:pathLst>
              <a:path h="6356958" w="5578231">
                <a:moveTo>
                  <a:pt x="0" y="0"/>
                </a:moveTo>
                <a:lnTo>
                  <a:pt x="5578231" y="0"/>
                </a:lnTo>
                <a:lnTo>
                  <a:pt x="5578231" y="6356958"/>
                </a:lnTo>
                <a:lnTo>
                  <a:pt x="0" y="6356958"/>
                </a:lnTo>
                <a:lnTo>
                  <a:pt x="0" y="0"/>
                </a:lnTo>
                <a:close/>
              </a:path>
            </a:pathLst>
          </a:custGeom>
          <a:blipFill>
            <a:blip r:embed="rId5"/>
            <a:stretch>
              <a:fillRect l="0" t="0" r="0" b="0"/>
            </a:stretch>
          </a:blipFill>
        </p:spPr>
      </p:sp>
      <p:sp>
        <p:nvSpPr>
          <p:cNvPr name="TextBox 11" id="11"/>
          <p:cNvSpPr txBox="true"/>
          <p:nvPr/>
        </p:nvSpPr>
        <p:spPr>
          <a:xfrm rot="0">
            <a:off x="2270869" y="24353"/>
            <a:ext cx="13802440"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CÀI ĐẶT THỰC NGHIỆM VÀ DEMO</a:t>
            </a:r>
          </a:p>
        </p:txBody>
      </p:sp>
      <p:grpSp>
        <p:nvGrpSpPr>
          <p:cNvPr name="Group 12" id="12"/>
          <p:cNvGrpSpPr/>
          <p:nvPr/>
        </p:nvGrpSpPr>
        <p:grpSpPr>
          <a:xfrm rot="0">
            <a:off x="17318591" y="9318661"/>
            <a:ext cx="969409" cy="9694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4" id="14"/>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32</a:t>
              </a:r>
            </a:p>
          </p:txBody>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Freeform 3" id="3"/>
          <p:cNvSpPr/>
          <p:nvPr/>
        </p:nvSpPr>
        <p:spPr>
          <a:xfrm flipH="false" flipV="false" rot="0">
            <a:off x="694444" y="1622889"/>
            <a:ext cx="8087857" cy="3604915"/>
          </a:xfrm>
          <a:custGeom>
            <a:avLst/>
            <a:gdLst/>
            <a:ahLst/>
            <a:cxnLst/>
            <a:rect r="r" b="b" t="t" l="l"/>
            <a:pathLst>
              <a:path h="3604915" w="8087857">
                <a:moveTo>
                  <a:pt x="0" y="0"/>
                </a:moveTo>
                <a:lnTo>
                  <a:pt x="8087857" y="0"/>
                </a:lnTo>
                <a:lnTo>
                  <a:pt x="8087857" y="3604915"/>
                </a:lnTo>
                <a:lnTo>
                  <a:pt x="0" y="3604915"/>
                </a:lnTo>
                <a:lnTo>
                  <a:pt x="0" y="0"/>
                </a:lnTo>
                <a:close/>
              </a:path>
            </a:pathLst>
          </a:custGeom>
          <a:blipFill>
            <a:blip r:embed="rId2"/>
            <a:stretch>
              <a:fillRect l="0" t="-339" r="0" b="-339"/>
            </a:stretch>
          </a:blipFill>
        </p:spPr>
      </p:sp>
      <p:sp>
        <p:nvSpPr>
          <p:cNvPr name="Freeform 4" id="4"/>
          <p:cNvSpPr/>
          <p:nvPr/>
        </p:nvSpPr>
        <p:spPr>
          <a:xfrm flipH="false" flipV="false" rot="0">
            <a:off x="9495948" y="1603007"/>
            <a:ext cx="8056438" cy="3644678"/>
          </a:xfrm>
          <a:custGeom>
            <a:avLst/>
            <a:gdLst/>
            <a:ahLst/>
            <a:cxnLst/>
            <a:rect r="r" b="b" t="t" l="l"/>
            <a:pathLst>
              <a:path h="3644678" w="8056438">
                <a:moveTo>
                  <a:pt x="0" y="0"/>
                </a:moveTo>
                <a:lnTo>
                  <a:pt x="8056439" y="0"/>
                </a:lnTo>
                <a:lnTo>
                  <a:pt x="8056439" y="3644678"/>
                </a:lnTo>
                <a:lnTo>
                  <a:pt x="0" y="3644678"/>
                </a:lnTo>
                <a:lnTo>
                  <a:pt x="0" y="0"/>
                </a:lnTo>
                <a:close/>
              </a:path>
            </a:pathLst>
          </a:custGeom>
          <a:blipFill>
            <a:blip r:embed="rId3"/>
            <a:stretch>
              <a:fillRect l="0" t="0" r="-10339" b="0"/>
            </a:stretch>
          </a:blipFill>
        </p:spPr>
      </p:sp>
      <p:sp>
        <p:nvSpPr>
          <p:cNvPr name="Freeform 5" id="5"/>
          <p:cNvSpPr/>
          <p:nvPr/>
        </p:nvSpPr>
        <p:spPr>
          <a:xfrm flipH="false" flipV="false" rot="0">
            <a:off x="694444" y="5866495"/>
            <a:ext cx="8087857" cy="3534376"/>
          </a:xfrm>
          <a:custGeom>
            <a:avLst/>
            <a:gdLst/>
            <a:ahLst/>
            <a:cxnLst/>
            <a:rect r="r" b="b" t="t" l="l"/>
            <a:pathLst>
              <a:path h="3534376" w="8087857">
                <a:moveTo>
                  <a:pt x="0" y="0"/>
                </a:moveTo>
                <a:lnTo>
                  <a:pt x="8087857" y="0"/>
                </a:lnTo>
                <a:lnTo>
                  <a:pt x="8087857" y="3534376"/>
                </a:lnTo>
                <a:lnTo>
                  <a:pt x="0" y="3534376"/>
                </a:lnTo>
                <a:lnTo>
                  <a:pt x="0" y="0"/>
                </a:lnTo>
                <a:close/>
              </a:path>
            </a:pathLst>
          </a:custGeom>
          <a:blipFill>
            <a:blip r:embed="rId4"/>
            <a:stretch>
              <a:fillRect l="-3292" t="0" r="-3292" b="0"/>
            </a:stretch>
          </a:blipFill>
        </p:spPr>
      </p:sp>
      <p:sp>
        <p:nvSpPr>
          <p:cNvPr name="Freeform 6" id="6"/>
          <p:cNvSpPr/>
          <p:nvPr/>
        </p:nvSpPr>
        <p:spPr>
          <a:xfrm flipH="false" flipV="false" rot="0">
            <a:off x="9495948" y="5866495"/>
            <a:ext cx="8056438" cy="3534376"/>
          </a:xfrm>
          <a:custGeom>
            <a:avLst/>
            <a:gdLst/>
            <a:ahLst/>
            <a:cxnLst/>
            <a:rect r="r" b="b" t="t" l="l"/>
            <a:pathLst>
              <a:path h="3534376" w="8056438">
                <a:moveTo>
                  <a:pt x="0" y="0"/>
                </a:moveTo>
                <a:lnTo>
                  <a:pt x="8056439" y="0"/>
                </a:lnTo>
                <a:lnTo>
                  <a:pt x="8056439" y="3534376"/>
                </a:lnTo>
                <a:lnTo>
                  <a:pt x="0" y="3534376"/>
                </a:lnTo>
                <a:lnTo>
                  <a:pt x="0" y="0"/>
                </a:lnTo>
                <a:close/>
              </a:path>
            </a:pathLst>
          </a:custGeom>
          <a:blipFill>
            <a:blip r:embed="rId5"/>
            <a:stretch>
              <a:fillRect l="0" t="-15391" r="0" b="-15391"/>
            </a:stretch>
          </a:blipFill>
        </p:spPr>
      </p:sp>
      <p:sp>
        <p:nvSpPr>
          <p:cNvPr name="TextBox 7" id="7"/>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sp>
        <p:nvSpPr>
          <p:cNvPr name="TextBox 8" id="8"/>
          <p:cNvSpPr txBox="true"/>
          <p:nvPr/>
        </p:nvSpPr>
        <p:spPr>
          <a:xfrm rot="0">
            <a:off x="2270869" y="24353"/>
            <a:ext cx="13802440"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CÀI ĐẶT THỰC NGHIỆM VÀ DEMO</a:t>
            </a:r>
          </a:p>
        </p:txBody>
      </p:sp>
      <p:grpSp>
        <p:nvGrpSpPr>
          <p:cNvPr name="Group 9" id="9"/>
          <p:cNvGrpSpPr/>
          <p:nvPr/>
        </p:nvGrpSpPr>
        <p:grpSpPr>
          <a:xfrm rot="0">
            <a:off x="17318591" y="9318661"/>
            <a:ext cx="969409" cy="9694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11" id="11"/>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700">
                  <a:solidFill>
                    <a:srgbClr val="000000"/>
                  </a:solidFill>
                  <a:latin typeface="Arial"/>
                  <a:ea typeface="Arial"/>
                  <a:cs typeface="Arial"/>
                  <a:sym typeface="Arial"/>
                </a:rPr>
                <a:t>33</a:t>
              </a:r>
            </a:p>
          </p:txBody>
        </p:sp>
      </p:gr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1593" y="5314950"/>
            <a:ext cx="16484814" cy="1696142"/>
          </a:xfrm>
          <a:custGeom>
            <a:avLst/>
            <a:gdLst/>
            <a:ahLst/>
            <a:cxnLst/>
            <a:rect r="r" b="b" t="t" l="l"/>
            <a:pathLst>
              <a:path h="1696142" w="16484814">
                <a:moveTo>
                  <a:pt x="0" y="0"/>
                </a:moveTo>
                <a:lnTo>
                  <a:pt x="16484814" y="0"/>
                </a:lnTo>
                <a:lnTo>
                  <a:pt x="16484814" y="1696142"/>
                </a:lnTo>
                <a:lnTo>
                  <a:pt x="0" y="169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2227431"/>
            <a:chOff x="0" y="0"/>
            <a:chExt cx="4816593" cy="586648"/>
          </a:xfrm>
        </p:grpSpPr>
        <p:sp>
          <p:nvSpPr>
            <p:cNvPr name="Freeform 4" id="4"/>
            <p:cNvSpPr/>
            <p:nvPr/>
          </p:nvSpPr>
          <p:spPr>
            <a:xfrm flipH="false" flipV="false" rot="0">
              <a:off x="0" y="0"/>
              <a:ext cx="4816592" cy="586648"/>
            </a:xfrm>
            <a:custGeom>
              <a:avLst/>
              <a:gdLst/>
              <a:ahLst/>
              <a:cxnLst/>
              <a:rect r="r" b="b" t="t" l="l"/>
              <a:pathLst>
                <a:path h="586648" w="4816592">
                  <a:moveTo>
                    <a:pt x="0" y="0"/>
                  </a:moveTo>
                  <a:lnTo>
                    <a:pt x="4816592" y="0"/>
                  </a:lnTo>
                  <a:lnTo>
                    <a:pt x="4816592" y="586648"/>
                  </a:lnTo>
                  <a:lnTo>
                    <a:pt x="0" y="586648"/>
                  </a:lnTo>
                  <a:close/>
                </a:path>
              </a:pathLst>
            </a:custGeom>
            <a:solidFill>
              <a:srgbClr val="0345E4"/>
            </a:solidFill>
          </p:spPr>
        </p:sp>
        <p:sp>
          <p:nvSpPr>
            <p:cNvPr name="TextBox 5" id="5"/>
            <p:cNvSpPr txBox="true"/>
            <p:nvPr/>
          </p:nvSpPr>
          <p:spPr>
            <a:xfrm>
              <a:off x="0" y="-38100"/>
              <a:ext cx="4816593" cy="62474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19853" y="261229"/>
            <a:ext cx="4588107"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TIMELINE</a:t>
            </a:r>
          </a:p>
        </p:txBody>
      </p:sp>
      <p:sp>
        <p:nvSpPr>
          <p:cNvPr name="AutoShape 7" id="7"/>
          <p:cNvSpPr/>
          <p:nvPr/>
        </p:nvSpPr>
        <p:spPr>
          <a:xfrm>
            <a:off x="5488910" y="442204"/>
            <a:ext cx="0" cy="1417611"/>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6663085" y="443473"/>
            <a:ext cx="9463685" cy="1264285"/>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Looking ahead, our business roadmap unfolds in a strategic timeline, marked by milestones and achievements that propel us toward our overarching goals.</a:t>
            </a:r>
          </a:p>
        </p:txBody>
      </p:sp>
      <p:sp>
        <p:nvSpPr>
          <p:cNvPr name="TextBox 9" id="9"/>
          <p:cNvSpPr txBox="true"/>
          <p:nvPr/>
        </p:nvSpPr>
        <p:spPr>
          <a:xfrm rot="0">
            <a:off x="1813687" y="5854411"/>
            <a:ext cx="1752139" cy="512445"/>
          </a:xfrm>
          <a:prstGeom prst="rect">
            <a:avLst/>
          </a:prstGeom>
        </p:spPr>
        <p:txBody>
          <a:bodyPr anchor="t" rtlCol="false" tIns="0" lIns="0" bIns="0" rIns="0">
            <a:spAutoFit/>
          </a:bodyPr>
          <a:lstStyle/>
          <a:p>
            <a:pPr algn="ctr">
              <a:lnSpc>
                <a:spcPts val="3779"/>
              </a:lnSpc>
            </a:pPr>
            <a:r>
              <a:rPr lang="en-US" sz="2699" b="true">
                <a:solidFill>
                  <a:srgbClr val="FFFFFF"/>
                </a:solidFill>
                <a:latin typeface="Arial Bold"/>
                <a:ea typeface="Arial Bold"/>
                <a:cs typeface="Arial Bold"/>
                <a:sym typeface="Arial Bold"/>
              </a:rPr>
              <a:t>2021</a:t>
            </a:r>
          </a:p>
        </p:txBody>
      </p:sp>
      <p:sp>
        <p:nvSpPr>
          <p:cNvPr name="TextBox 10" id="10"/>
          <p:cNvSpPr txBox="true"/>
          <p:nvPr/>
        </p:nvSpPr>
        <p:spPr>
          <a:xfrm rot="0">
            <a:off x="5076106" y="5854411"/>
            <a:ext cx="1752139" cy="512445"/>
          </a:xfrm>
          <a:prstGeom prst="rect">
            <a:avLst/>
          </a:prstGeom>
        </p:spPr>
        <p:txBody>
          <a:bodyPr anchor="t" rtlCol="false" tIns="0" lIns="0" bIns="0" rIns="0">
            <a:spAutoFit/>
          </a:bodyPr>
          <a:lstStyle/>
          <a:p>
            <a:pPr algn="ctr">
              <a:lnSpc>
                <a:spcPts val="3779"/>
              </a:lnSpc>
            </a:pPr>
            <a:r>
              <a:rPr lang="en-US" sz="2699" b="true">
                <a:solidFill>
                  <a:srgbClr val="FFFFFF"/>
                </a:solidFill>
                <a:latin typeface="Arial Bold"/>
                <a:ea typeface="Arial Bold"/>
                <a:cs typeface="Arial Bold"/>
                <a:sym typeface="Arial Bold"/>
              </a:rPr>
              <a:t>2022</a:t>
            </a:r>
          </a:p>
        </p:txBody>
      </p:sp>
      <p:sp>
        <p:nvSpPr>
          <p:cNvPr name="TextBox 11" id="11"/>
          <p:cNvSpPr txBox="true"/>
          <p:nvPr/>
        </p:nvSpPr>
        <p:spPr>
          <a:xfrm rot="0">
            <a:off x="8267930" y="5854411"/>
            <a:ext cx="1752139" cy="512445"/>
          </a:xfrm>
          <a:prstGeom prst="rect">
            <a:avLst/>
          </a:prstGeom>
        </p:spPr>
        <p:txBody>
          <a:bodyPr anchor="t" rtlCol="false" tIns="0" lIns="0" bIns="0" rIns="0">
            <a:spAutoFit/>
          </a:bodyPr>
          <a:lstStyle/>
          <a:p>
            <a:pPr algn="ctr">
              <a:lnSpc>
                <a:spcPts val="3779"/>
              </a:lnSpc>
            </a:pPr>
            <a:r>
              <a:rPr lang="en-US" sz="2699" b="true">
                <a:solidFill>
                  <a:srgbClr val="FFFFFF"/>
                </a:solidFill>
                <a:latin typeface="Arial Bold"/>
                <a:ea typeface="Arial Bold"/>
                <a:cs typeface="Arial Bold"/>
                <a:sym typeface="Arial Bold"/>
              </a:rPr>
              <a:t>2022</a:t>
            </a:r>
          </a:p>
        </p:txBody>
      </p:sp>
      <p:sp>
        <p:nvSpPr>
          <p:cNvPr name="TextBox 12" id="12"/>
          <p:cNvSpPr txBox="true"/>
          <p:nvPr/>
        </p:nvSpPr>
        <p:spPr>
          <a:xfrm rot="0">
            <a:off x="11458345" y="5854411"/>
            <a:ext cx="1752139" cy="512445"/>
          </a:xfrm>
          <a:prstGeom prst="rect">
            <a:avLst/>
          </a:prstGeom>
        </p:spPr>
        <p:txBody>
          <a:bodyPr anchor="t" rtlCol="false" tIns="0" lIns="0" bIns="0" rIns="0">
            <a:spAutoFit/>
          </a:bodyPr>
          <a:lstStyle/>
          <a:p>
            <a:pPr algn="ctr">
              <a:lnSpc>
                <a:spcPts val="3779"/>
              </a:lnSpc>
            </a:pPr>
            <a:r>
              <a:rPr lang="en-US" sz="2699" b="true">
                <a:solidFill>
                  <a:srgbClr val="FFFFFF"/>
                </a:solidFill>
                <a:latin typeface="Arial Bold"/>
                <a:ea typeface="Arial Bold"/>
                <a:cs typeface="Arial Bold"/>
                <a:sym typeface="Arial Bold"/>
              </a:rPr>
              <a:t>2023</a:t>
            </a:r>
          </a:p>
        </p:txBody>
      </p:sp>
      <p:sp>
        <p:nvSpPr>
          <p:cNvPr name="TextBox 13" id="13"/>
          <p:cNvSpPr txBox="true"/>
          <p:nvPr/>
        </p:nvSpPr>
        <p:spPr>
          <a:xfrm rot="0">
            <a:off x="14724959" y="5854411"/>
            <a:ext cx="1752139" cy="512445"/>
          </a:xfrm>
          <a:prstGeom prst="rect">
            <a:avLst/>
          </a:prstGeom>
        </p:spPr>
        <p:txBody>
          <a:bodyPr anchor="t" rtlCol="false" tIns="0" lIns="0" bIns="0" rIns="0">
            <a:spAutoFit/>
          </a:bodyPr>
          <a:lstStyle/>
          <a:p>
            <a:pPr algn="ctr">
              <a:lnSpc>
                <a:spcPts val="3779"/>
              </a:lnSpc>
            </a:pPr>
            <a:r>
              <a:rPr lang="en-US" b="true" sz="2699">
                <a:solidFill>
                  <a:srgbClr val="FFFFFF"/>
                </a:solidFill>
                <a:latin typeface="Arial Bold"/>
                <a:ea typeface="Arial Bold"/>
                <a:cs typeface="Arial Bold"/>
                <a:sym typeface="Arial Bold"/>
              </a:rPr>
              <a:t>SOON</a:t>
            </a:r>
          </a:p>
        </p:txBody>
      </p:sp>
      <p:sp>
        <p:nvSpPr>
          <p:cNvPr name="AutoShape 14" id="14"/>
          <p:cNvSpPr/>
          <p:nvPr/>
        </p:nvSpPr>
        <p:spPr>
          <a:xfrm>
            <a:off x="2713569" y="7011092"/>
            <a:ext cx="0" cy="2713937"/>
          </a:xfrm>
          <a:prstGeom prst="line">
            <a:avLst/>
          </a:prstGeom>
          <a:ln cap="flat" w="47625">
            <a:solidFill>
              <a:srgbClr val="0345E4"/>
            </a:solidFill>
            <a:prstDash val="solid"/>
            <a:headEnd type="none" len="sm" w="sm"/>
            <a:tailEnd type="oval" len="lg" w="lg"/>
          </a:ln>
        </p:spPr>
      </p:sp>
      <p:sp>
        <p:nvSpPr>
          <p:cNvPr name="AutoShape 15" id="15"/>
          <p:cNvSpPr/>
          <p:nvPr/>
        </p:nvSpPr>
        <p:spPr>
          <a:xfrm flipV="true">
            <a:off x="5975988" y="2760081"/>
            <a:ext cx="0" cy="2583444"/>
          </a:xfrm>
          <a:prstGeom prst="line">
            <a:avLst/>
          </a:prstGeom>
          <a:ln cap="flat" w="47625">
            <a:solidFill>
              <a:srgbClr val="000000"/>
            </a:solidFill>
            <a:prstDash val="solid"/>
            <a:headEnd type="none" len="sm" w="sm"/>
            <a:tailEnd type="oval" len="lg" w="lg"/>
          </a:ln>
        </p:spPr>
      </p:sp>
      <p:sp>
        <p:nvSpPr>
          <p:cNvPr name="AutoShape 16" id="16"/>
          <p:cNvSpPr/>
          <p:nvPr/>
        </p:nvSpPr>
        <p:spPr>
          <a:xfrm flipV="true">
            <a:off x="12343162" y="2760081"/>
            <a:ext cx="0" cy="2583444"/>
          </a:xfrm>
          <a:prstGeom prst="line">
            <a:avLst/>
          </a:prstGeom>
          <a:ln cap="flat" w="47625">
            <a:solidFill>
              <a:srgbClr val="000000"/>
            </a:solidFill>
            <a:prstDash val="solid"/>
            <a:headEnd type="none" len="sm" w="sm"/>
            <a:tailEnd type="oval" len="lg" w="lg"/>
          </a:ln>
        </p:spPr>
      </p:sp>
      <p:sp>
        <p:nvSpPr>
          <p:cNvPr name="AutoShape 17" id="17"/>
          <p:cNvSpPr/>
          <p:nvPr/>
        </p:nvSpPr>
        <p:spPr>
          <a:xfrm>
            <a:off x="9038429" y="7011092"/>
            <a:ext cx="0" cy="2713937"/>
          </a:xfrm>
          <a:prstGeom prst="line">
            <a:avLst/>
          </a:prstGeom>
          <a:ln cap="flat" w="47625">
            <a:solidFill>
              <a:srgbClr val="0345E4"/>
            </a:solidFill>
            <a:prstDash val="solid"/>
            <a:headEnd type="none" len="sm" w="sm"/>
            <a:tailEnd type="oval" len="lg" w="lg"/>
          </a:ln>
        </p:spPr>
      </p:sp>
      <p:sp>
        <p:nvSpPr>
          <p:cNvPr name="TextBox 18" id="18"/>
          <p:cNvSpPr txBox="true"/>
          <p:nvPr/>
        </p:nvSpPr>
        <p:spPr>
          <a:xfrm rot="0">
            <a:off x="3006242" y="8431534"/>
            <a:ext cx="4444136"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Conduct a comprehensive market analysis to identify key opportunities and challenges.</a:t>
            </a:r>
          </a:p>
        </p:txBody>
      </p:sp>
      <p:sp>
        <p:nvSpPr>
          <p:cNvPr name="TextBox 19" id="19"/>
          <p:cNvSpPr txBox="true"/>
          <p:nvPr/>
        </p:nvSpPr>
        <p:spPr>
          <a:xfrm rot="0">
            <a:off x="6319257" y="3528607"/>
            <a:ext cx="4444136"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Leverage social media, content marketing, and SEO strategies to increase online presence.</a:t>
            </a:r>
          </a:p>
        </p:txBody>
      </p:sp>
      <p:sp>
        <p:nvSpPr>
          <p:cNvPr name="TextBox 20" id="20"/>
          <p:cNvSpPr txBox="true"/>
          <p:nvPr/>
        </p:nvSpPr>
        <p:spPr>
          <a:xfrm rot="0">
            <a:off x="12686431" y="3528607"/>
            <a:ext cx="4444136" cy="8553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Develop and execute campaigns to foster customer engagement.</a:t>
            </a:r>
          </a:p>
        </p:txBody>
      </p:sp>
      <p:sp>
        <p:nvSpPr>
          <p:cNvPr name="TextBox 21" id="21"/>
          <p:cNvSpPr txBox="true"/>
          <p:nvPr/>
        </p:nvSpPr>
        <p:spPr>
          <a:xfrm rot="0">
            <a:off x="9331102" y="8431534"/>
            <a:ext cx="5393857"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Focus on lead generation through targeted campaigns, compelling calls-to-action, and strategic advertising.</a:t>
            </a:r>
          </a:p>
        </p:txBody>
      </p:sp>
      <p:sp>
        <p:nvSpPr>
          <p:cNvPr name="TextBox 22" id="22"/>
          <p:cNvSpPr txBox="true"/>
          <p:nvPr/>
        </p:nvSpPr>
        <p:spPr>
          <a:xfrm rot="0">
            <a:off x="3006242" y="7921575"/>
            <a:ext cx="4444136"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Market Analysis</a:t>
            </a:r>
          </a:p>
        </p:txBody>
      </p:sp>
      <p:sp>
        <p:nvSpPr>
          <p:cNvPr name="TextBox 23" id="23"/>
          <p:cNvSpPr txBox="true"/>
          <p:nvPr/>
        </p:nvSpPr>
        <p:spPr>
          <a:xfrm rot="0">
            <a:off x="6319257" y="3018648"/>
            <a:ext cx="4444136"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Visibility Enhancement</a:t>
            </a:r>
          </a:p>
        </p:txBody>
      </p:sp>
      <p:sp>
        <p:nvSpPr>
          <p:cNvPr name="TextBox 24" id="24"/>
          <p:cNvSpPr txBox="true"/>
          <p:nvPr/>
        </p:nvSpPr>
        <p:spPr>
          <a:xfrm rot="0">
            <a:off x="12686431" y="3018648"/>
            <a:ext cx="4444136"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Customer Engagement</a:t>
            </a:r>
          </a:p>
        </p:txBody>
      </p:sp>
      <p:sp>
        <p:nvSpPr>
          <p:cNvPr name="TextBox 25" id="25"/>
          <p:cNvSpPr txBox="true"/>
          <p:nvPr/>
        </p:nvSpPr>
        <p:spPr>
          <a:xfrm rot="0">
            <a:off x="9331102" y="7921575"/>
            <a:ext cx="4444136"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Conversion Optimization</a:t>
            </a:r>
          </a:p>
        </p:txBody>
      </p:sp>
      <p:sp>
        <p:nvSpPr>
          <p:cNvPr name="TextBox 26" id="26"/>
          <p:cNvSpPr txBox="true"/>
          <p:nvPr/>
        </p:nvSpPr>
        <p:spPr>
          <a:xfrm rot="0">
            <a:off x="3006242" y="7480330"/>
            <a:ext cx="4444136" cy="453390"/>
          </a:xfrm>
          <a:prstGeom prst="rect">
            <a:avLst/>
          </a:prstGeom>
        </p:spPr>
        <p:txBody>
          <a:bodyPr anchor="t" rtlCol="false" tIns="0" lIns="0" bIns="0" rIns="0">
            <a:spAutoFit/>
          </a:bodyPr>
          <a:lstStyle/>
          <a:p>
            <a:pPr algn="l">
              <a:lnSpc>
                <a:spcPts val="3359"/>
              </a:lnSpc>
            </a:pPr>
            <a:r>
              <a:rPr lang="en-US" sz="2400" b="true">
                <a:solidFill>
                  <a:srgbClr val="0345E4"/>
                </a:solidFill>
                <a:latin typeface="Arial Bold"/>
                <a:ea typeface="Arial Bold"/>
                <a:cs typeface="Arial Bold"/>
                <a:sym typeface="Arial Bold"/>
              </a:rPr>
              <a:t>November 2021</a:t>
            </a:r>
          </a:p>
        </p:txBody>
      </p:sp>
      <p:sp>
        <p:nvSpPr>
          <p:cNvPr name="TextBox 27" id="27"/>
          <p:cNvSpPr txBox="true"/>
          <p:nvPr/>
        </p:nvSpPr>
        <p:spPr>
          <a:xfrm rot="0">
            <a:off x="6319257" y="2577404"/>
            <a:ext cx="4444136" cy="453390"/>
          </a:xfrm>
          <a:prstGeom prst="rect">
            <a:avLst/>
          </a:prstGeom>
        </p:spPr>
        <p:txBody>
          <a:bodyPr anchor="t" rtlCol="false" tIns="0" lIns="0" bIns="0" rIns="0">
            <a:spAutoFit/>
          </a:bodyPr>
          <a:lstStyle/>
          <a:p>
            <a:pPr algn="l">
              <a:lnSpc>
                <a:spcPts val="3359"/>
              </a:lnSpc>
            </a:pPr>
            <a:r>
              <a:rPr lang="en-US" sz="2400" b="true">
                <a:solidFill>
                  <a:srgbClr val="0345E4"/>
                </a:solidFill>
                <a:latin typeface="Arial Bold"/>
                <a:ea typeface="Arial Bold"/>
                <a:cs typeface="Arial Bold"/>
                <a:sym typeface="Arial Bold"/>
              </a:rPr>
              <a:t>February 2022</a:t>
            </a:r>
          </a:p>
        </p:txBody>
      </p:sp>
      <p:sp>
        <p:nvSpPr>
          <p:cNvPr name="TextBox 28" id="28"/>
          <p:cNvSpPr txBox="true"/>
          <p:nvPr/>
        </p:nvSpPr>
        <p:spPr>
          <a:xfrm rot="0">
            <a:off x="12686431" y="2577404"/>
            <a:ext cx="4444136" cy="453390"/>
          </a:xfrm>
          <a:prstGeom prst="rect">
            <a:avLst/>
          </a:prstGeom>
        </p:spPr>
        <p:txBody>
          <a:bodyPr anchor="t" rtlCol="false" tIns="0" lIns="0" bIns="0" rIns="0">
            <a:spAutoFit/>
          </a:bodyPr>
          <a:lstStyle/>
          <a:p>
            <a:pPr algn="l">
              <a:lnSpc>
                <a:spcPts val="3359"/>
              </a:lnSpc>
            </a:pPr>
            <a:r>
              <a:rPr lang="en-US" sz="2400" b="true">
                <a:solidFill>
                  <a:srgbClr val="0345E4"/>
                </a:solidFill>
                <a:latin typeface="Arial Bold"/>
                <a:ea typeface="Arial Bold"/>
                <a:cs typeface="Arial Bold"/>
                <a:sym typeface="Arial Bold"/>
              </a:rPr>
              <a:t>July 2023</a:t>
            </a:r>
          </a:p>
        </p:txBody>
      </p:sp>
      <p:sp>
        <p:nvSpPr>
          <p:cNvPr name="TextBox 29" id="29"/>
          <p:cNvSpPr txBox="true"/>
          <p:nvPr/>
        </p:nvSpPr>
        <p:spPr>
          <a:xfrm rot="0">
            <a:off x="9331102" y="7480330"/>
            <a:ext cx="4444136" cy="453390"/>
          </a:xfrm>
          <a:prstGeom prst="rect">
            <a:avLst/>
          </a:prstGeom>
        </p:spPr>
        <p:txBody>
          <a:bodyPr anchor="t" rtlCol="false" tIns="0" lIns="0" bIns="0" rIns="0">
            <a:spAutoFit/>
          </a:bodyPr>
          <a:lstStyle/>
          <a:p>
            <a:pPr algn="l">
              <a:lnSpc>
                <a:spcPts val="3359"/>
              </a:lnSpc>
            </a:pPr>
            <a:r>
              <a:rPr lang="en-US" sz="2400" b="true">
                <a:solidFill>
                  <a:srgbClr val="0345E4"/>
                </a:solidFill>
                <a:latin typeface="Arial Bold"/>
                <a:ea typeface="Arial Bold"/>
                <a:cs typeface="Arial Bold"/>
                <a:sym typeface="Arial Bold"/>
              </a:rPr>
              <a:t>August 2022</a:t>
            </a:r>
          </a:p>
        </p:txBody>
      </p:sp>
      <p:grpSp>
        <p:nvGrpSpPr>
          <p:cNvPr name="Group 30" id="30"/>
          <p:cNvGrpSpPr/>
          <p:nvPr/>
        </p:nvGrpSpPr>
        <p:grpSpPr>
          <a:xfrm rot="5400000">
            <a:off x="901593" y="2672654"/>
            <a:ext cx="1479329" cy="147932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5400000">
            <a:off x="1916531" y="3551900"/>
            <a:ext cx="771724" cy="7717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6287059" y="8247665"/>
            <a:ext cx="2954728" cy="295472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82318" y="7931058"/>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9436113" y="3814609"/>
            <a:ext cx="5246204" cy="1514749"/>
          </a:xfrm>
          <a:custGeom>
            <a:avLst/>
            <a:gdLst/>
            <a:ahLst/>
            <a:cxnLst/>
            <a:rect r="r" b="b" t="t" l="l"/>
            <a:pathLst>
              <a:path h="1514749" w="5246204">
                <a:moveTo>
                  <a:pt x="0" y="0"/>
                </a:moveTo>
                <a:lnTo>
                  <a:pt x="5246205" y="0"/>
                </a:lnTo>
                <a:lnTo>
                  <a:pt x="5246205" y="1514749"/>
                </a:lnTo>
                <a:lnTo>
                  <a:pt x="0" y="1514749"/>
                </a:lnTo>
                <a:lnTo>
                  <a:pt x="0" y="0"/>
                </a:lnTo>
                <a:close/>
              </a:path>
            </a:pathLst>
          </a:custGeom>
          <a:blipFill>
            <a:blip r:embed="rId2"/>
            <a:stretch>
              <a:fillRect l="0" t="0" r="0" b="0"/>
            </a:stretch>
          </a:blipFill>
        </p:spPr>
      </p:sp>
      <p:sp>
        <p:nvSpPr>
          <p:cNvPr name="TextBox 20" id="20"/>
          <p:cNvSpPr txBox="true"/>
          <p:nvPr/>
        </p:nvSpPr>
        <p:spPr>
          <a:xfrm rot="0">
            <a:off x="2620606" y="2157026"/>
            <a:ext cx="14293641" cy="98933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Tailwind CSS cung cấp các class tiện ích giúp định dạng giao diện nhanh chóng mà không cần viết CSS thủ công.</a:t>
            </a:r>
          </a:p>
        </p:txBody>
      </p:sp>
      <p:sp>
        <p:nvSpPr>
          <p:cNvPr name="TextBox 21" id="21"/>
          <p:cNvSpPr txBox="true"/>
          <p:nvPr/>
        </p:nvSpPr>
        <p:spPr>
          <a:xfrm rot="0">
            <a:off x="2614284" y="1527873"/>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Utility Classes (Lớp tiện ích)</a:t>
            </a:r>
          </a:p>
        </p:txBody>
      </p:sp>
      <p:sp>
        <p:nvSpPr>
          <p:cNvPr name="TextBox 22" id="22"/>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
        <p:nvSpPr>
          <p:cNvPr name="TextBox 23" id="23"/>
          <p:cNvSpPr txBox="true"/>
          <p:nvPr/>
        </p:nvSpPr>
        <p:spPr>
          <a:xfrm rot="0">
            <a:off x="2665887" y="3536881"/>
            <a:ext cx="5326380"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Ví dụ:</a:t>
            </a:r>
          </a:p>
          <a:p>
            <a:pPr algn="l" marL="561341" indent="-280670" lvl="1">
              <a:lnSpc>
                <a:spcPts val="3640"/>
              </a:lnSpc>
              <a:buFont typeface="Arial"/>
              <a:buChar char="•"/>
            </a:pPr>
            <a:r>
              <a:rPr lang="en-US" sz="2600">
                <a:solidFill>
                  <a:srgbClr val="000000"/>
                </a:solidFill>
                <a:latin typeface="Inter"/>
                <a:ea typeface="Inter"/>
                <a:cs typeface="Inter"/>
                <a:sym typeface="Inter"/>
              </a:rPr>
              <a:t>p-4 : </a:t>
            </a:r>
            <a:r>
              <a:rPr lang="en-US" sz="2600">
                <a:solidFill>
                  <a:srgbClr val="000000"/>
                </a:solidFill>
                <a:latin typeface="Inter"/>
                <a:ea typeface="Inter"/>
                <a:cs typeface="Inter"/>
                <a:sym typeface="Inter"/>
              </a:rPr>
              <a:t>Thêm padding 16px</a:t>
            </a:r>
          </a:p>
          <a:p>
            <a:pPr algn="l" marL="561341" indent="-280670" lvl="1">
              <a:lnSpc>
                <a:spcPts val="3640"/>
              </a:lnSpc>
              <a:buFont typeface="Arial"/>
              <a:buChar char="•"/>
            </a:pPr>
            <a:r>
              <a:rPr lang="en-US" sz="2600">
                <a:solidFill>
                  <a:srgbClr val="000000"/>
                </a:solidFill>
                <a:latin typeface="Inter"/>
                <a:ea typeface="Inter"/>
                <a:cs typeface="Inter"/>
                <a:sym typeface="Inter"/>
              </a:rPr>
              <a:t>bg-blue-500 : Màu nền xanh</a:t>
            </a:r>
          </a:p>
          <a:p>
            <a:pPr algn="l" marL="561341" indent="-280670" lvl="1">
              <a:lnSpc>
                <a:spcPts val="3640"/>
              </a:lnSpc>
              <a:buFont typeface="Arial"/>
              <a:buChar char="•"/>
            </a:pPr>
            <a:r>
              <a:rPr lang="en-US" sz="2600">
                <a:solidFill>
                  <a:srgbClr val="000000"/>
                </a:solidFill>
                <a:latin typeface="Inter"/>
                <a:ea typeface="Inter"/>
                <a:cs typeface="Inter"/>
                <a:sym typeface="Inter"/>
              </a:rPr>
              <a:t>text-center : Căn giữa văn bản</a:t>
            </a:r>
          </a:p>
          <a:p>
            <a:pPr algn="l">
              <a:lnSpc>
                <a:spcPts val="3640"/>
              </a:lnSpc>
            </a:pPr>
          </a:p>
        </p:txBody>
      </p:sp>
      <p:sp>
        <p:nvSpPr>
          <p:cNvPr name="TextBox 24" id="24"/>
          <p:cNvSpPr txBox="true"/>
          <p:nvPr/>
        </p:nvSpPr>
        <p:spPr>
          <a:xfrm rot="0">
            <a:off x="2948597" y="5922313"/>
            <a:ext cx="4289941" cy="13531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a:ea typeface="Inter"/>
                <a:cs typeface="Inter"/>
                <a:sym typeface="Inter"/>
              </a:rPr>
              <a:t>💡 Ưu điểm:</a:t>
            </a:r>
          </a:p>
          <a:p>
            <a:pPr algn="l">
              <a:lnSpc>
                <a:spcPts val="3640"/>
              </a:lnSpc>
              <a:spcBef>
                <a:spcPct val="0"/>
              </a:spcBef>
            </a:pPr>
            <a:r>
              <a:rPr lang="en-US" sz="2600">
                <a:solidFill>
                  <a:srgbClr val="000000"/>
                </a:solidFill>
                <a:latin typeface="Inter"/>
                <a:ea typeface="Inter"/>
                <a:cs typeface="Inter"/>
                <a:sym typeface="Inter"/>
              </a:rPr>
              <a:t>Tiết kiệm thời gian viết CSS</a:t>
            </a:r>
          </a:p>
          <a:p>
            <a:pPr algn="l">
              <a:lnSpc>
                <a:spcPts val="3640"/>
              </a:lnSpc>
              <a:spcBef>
                <a:spcPct val="0"/>
              </a:spcBef>
            </a:pPr>
            <a:r>
              <a:rPr lang="en-US" sz="2600">
                <a:solidFill>
                  <a:srgbClr val="000000"/>
                </a:solidFill>
                <a:latin typeface="Inter"/>
                <a:ea typeface="Inter"/>
                <a:cs typeface="Inter"/>
                <a:sym typeface="Inter"/>
              </a:rPr>
              <a:t>Giúp giao diện nhất quán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5</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2.4</a:t>
              </a:r>
            </a:p>
          </p:txBody>
        </p:sp>
      </p:grpSp>
      <p:sp>
        <p:nvSpPr>
          <p:cNvPr name="Freeform 12" id="12"/>
          <p:cNvSpPr/>
          <p:nvPr/>
        </p:nvSpPr>
        <p:spPr>
          <a:xfrm flipH="false" flipV="false" rot="0">
            <a:off x="7050101" y="3606943"/>
            <a:ext cx="9672142" cy="5446026"/>
          </a:xfrm>
          <a:custGeom>
            <a:avLst/>
            <a:gdLst/>
            <a:ahLst/>
            <a:cxnLst/>
            <a:rect r="r" b="b" t="t" l="l"/>
            <a:pathLst>
              <a:path h="5446026" w="9672142">
                <a:moveTo>
                  <a:pt x="0" y="0"/>
                </a:moveTo>
                <a:lnTo>
                  <a:pt x="9672142" y="0"/>
                </a:lnTo>
                <a:lnTo>
                  <a:pt x="9672142" y="5446026"/>
                </a:lnTo>
                <a:lnTo>
                  <a:pt x="0" y="5446026"/>
                </a:lnTo>
                <a:lnTo>
                  <a:pt x="0" y="0"/>
                </a:lnTo>
                <a:close/>
              </a:path>
            </a:pathLst>
          </a:custGeom>
          <a:blipFill>
            <a:blip r:embed="rId2"/>
            <a:stretch>
              <a:fillRect l="0" t="0" r="0" b="0"/>
            </a:stretch>
          </a:blipFill>
        </p:spPr>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62587" y="2357110"/>
            <a:ext cx="15153044" cy="98933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Python là một </a:t>
            </a:r>
            <a:r>
              <a:rPr lang="en-US" sz="2600">
                <a:solidFill>
                  <a:srgbClr val="000000"/>
                </a:solidFill>
                <a:latin typeface="Open Sans"/>
                <a:ea typeface="Open Sans"/>
                <a:cs typeface="Open Sans"/>
                <a:sym typeface="Open Sans"/>
                <a:hlinkClick r:id="rId3" tooltip="https://topdev.vn/blog/ngon-ngu-lap-trinh-bac-cao/"/>
              </a:rPr>
              <a:t>ngôn ngữ lập trình bậc cao</a:t>
            </a:r>
            <a:r>
              <a:rPr lang="en-US" sz="2600">
                <a:solidFill>
                  <a:srgbClr val="000000"/>
                </a:solidFill>
                <a:latin typeface="Open Sans"/>
                <a:ea typeface="Open Sans"/>
                <a:cs typeface="Open Sans"/>
                <a:sym typeface="Open Sans"/>
              </a:rPr>
              <a:t>, mã nguồn mở và đa nền tảng. Python được sử dụng rộng rãi để phát triển các ứng dụng web, phát triển phần mềm, khoa học dữ liệu và máy học.</a:t>
            </a:r>
          </a:p>
        </p:txBody>
      </p:sp>
      <p:sp>
        <p:nvSpPr>
          <p:cNvPr name="TextBox 15" id="15"/>
          <p:cNvSpPr txBox="true"/>
          <p:nvPr/>
        </p:nvSpPr>
        <p:spPr>
          <a:xfrm rot="0">
            <a:off x="1456265" y="1727956"/>
            <a:ext cx="6786761"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Python</a:t>
            </a:r>
          </a:p>
        </p:txBody>
      </p:sp>
      <p:sp>
        <p:nvSpPr>
          <p:cNvPr name="TextBox 16" id="16"/>
          <p:cNvSpPr txBox="true"/>
          <p:nvPr/>
        </p:nvSpPr>
        <p:spPr>
          <a:xfrm rot="0">
            <a:off x="1462587" y="3599457"/>
            <a:ext cx="15153044" cy="2730499"/>
          </a:xfrm>
          <a:prstGeom prst="rect">
            <a:avLst/>
          </a:prstGeom>
        </p:spPr>
        <p:txBody>
          <a:bodyPr anchor="t" rtlCol="false" tIns="0" lIns="0" bIns="0" rIns="0">
            <a:spAutoFit/>
          </a:bodyPr>
          <a:lstStyle/>
          <a:p>
            <a:pPr algn="l">
              <a:lnSpc>
                <a:spcPts val="4420"/>
              </a:lnSpc>
            </a:pPr>
            <a:r>
              <a:rPr lang="en-US" sz="2600">
                <a:solidFill>
                  <a:srgbClr val="000000"/>
                </a:solidFill>
                <a:latin typeface="Open Sans"/>
                <a:ea typeface="Open Sans"/>
                <a:cs typeface="Open Sans"/>
                <a:sym typeface="Open Sans"/>
              </a:rPr>
              <a:t>Ưu điểm:</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Cú pháp đơn giản, dễ học</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Mã nguồn mở và miễn phí</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Thư viện phong phú</a:t>
            </a:r>
          </a:p>
          <a:p>
            <a:pPr algn="l" marL="561342" indent="-280671" lvl="1">
              <a:lnSpc>
                <a:spcPts val="4420"/>
              </a:lnSpc>
              <a:buFont typeface="Arial"/>
              <a:buChar char="•"/>
            </a:pPr>
            <a:r>
              <a:rPr lang="en-US" sz="2600">
                <a:solidFill>
                  <a:srgbClr val="000000"/>
                </a:solidFill>
                <a:latin typeface="Open Sans"/>
                <a:ea typeface="Open Sans"/>
                <a:cs typeface="Open Sans"/>
                <a:sym typeface="Open Sans"/>
              </a:rPr>
              <a:t>Phát triển nhanh</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54034" y="0"/>
            <a:ext cx="5833966" cy="10287000"/>
            <a:chOff x="0" y="0"/>
            <a:chExt cx="4609553" cy="8128000"/>
          </a:xfrm>
        </p:grpSpPr>
        <p:sp>
          <p:nvSpPr>
            <p:cNvPr name="Freeform 3" id="3"/>
            <p:cNvSpPr/>
            <p:nvPr/>
          </p:nvSpPr>
          <p:spPr>
            <a:xfrm flipH="false" flipV="false" rot="0">
              <a:off x="0" y="0"/>
              <a:ext cx="4609553" cy="8128000"/>
            </a:xfrm>
            <a:custGeom>
              <a:avLst/>
              <a:gdLst/>
              <a:ahLst/>
              <a:cxnLst/>
              <a:rect r="r" b="b" t="t" l="l"/>
              <a:pathLst>
                <a:path h="8128000" w="4609553">
                  <a:moveTo>
                    <a:pt x="0" y="0"/>
                  </a:moveTo>
                  <a:lnTo>
                    <a:pt x="4609553" y="0"/>
                  </a:lnTo>
                  <a:lnTo>
                    <a:pt x="4609553" y="8128000"/>
                  </a:lnTo>
                  <a:lnTo>
                    <a:pt x="0" y="8128000"/>
                  </a:lnTo>
                  <a:close/>
                </a:path>
              </a:pathLst>
            </a:custGeom>
            <a:solidFill>
              <a:srgbClr val="F6F6F6"/>
            </a:solidFill>
          </p:spPr>
        </p:sp>
        <p:sp>
          <p:nvSpPr>
            <p:cNvPr name="TextBox 4" id="4"/>
            <p:cNvSpPr txBox="true"/>
            <p:nvPr/>
          </p:nvSpPr>
          <p:spPr>
            <a:xfrm>
              <a:off x="0" y="-38100"/>
              <a:ext cx="4609553" cy="81661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551064" y="5997897"/>
            <a:ext cx="17185873" cy="47625"/>
          </a:xfrm>
          <a:prstGeom prst="line">
            <a:avLst/>
          </a:prstGeom>
          <a:ln cap="flat" w="47625">
            <a:solidFill>
              <a:srgbClr val="000000">
                <a:alpha val="29804"/>
              </a:srgbClr>
            </a:solidFill>
            <a:prstDash val="solid"/>
            <a:headEnd type="none" len="sm" w="sm"/>
            <a:tailEnd type="none" len="sm" w="sm"/>
          </a:ln>
        </p:spPr>
      </p:sp>
      <p:sp>
        <p:nvSpPr>
          <p:cNvPr name="AutoShape 6" id="6"/>
          <p:cNvSpPr/>
          <p:nvPr/>
        </p:nvSpPr>
        <p:spPr>
          <a:xfrm flipH="true">
            <a:off x="9144000" y="2400860"/>
            <a:ext cx="0" cy="7222650"/>
          </a:xfrm>
          <a:prstGeom prst="line">
            <a:avLst/>
          </a:prstGeom>
          <a:ln cap="flat" w="47625">
            <a:solidFill>
              <a:srgbClr val="000000">
                <a:alpha val="29804"/>
              </a:srgbClr>
            </a:solidFill>
            <a:prstDash val="solid"/>
            <a:headEnd type="none" len="sm" w="sm"/>
            <a:tailEnd type="none" len="sm" w="sm"/>
          </a:ln>
        </p:spPr>
      </p:sp>
      <p:sp>
        <p:nvSpPr>
          <p:cNvPr name="AutoShape 7" id="7"/>
          <p:cNvSpPr/>
          <p:nvPr/>
        </p:nvSpPr>
        <p:spPr>
          <a:xfrm>
            <a:off x="551064" y="1522485"/>
            <a:ext cx="1310100" cy="0"/>
          </a:xfrm>
          <a:prstGeom prst="line">
            <a:avLst/>
          </a:prstGeom>
          <a:ln cap="flat" w="95250">
            <a:solidFill>
              <a:srgbClr val="0345E4"/>
            </a:solidFill>
            <a:prstDash val="solid"/>
            <a:headEnd type="none" len="sm" w="sm"/>
            <a:tailEnd type="none" len="sm" w="sm"/>
          </a:ln>
        </p:spPr>
      </p:sp>
      <p:sp>
        <p:nvSpPr>
          <p:cNvPr name="Freeform 8" id="8"/>
          <p:cNvSpPr/>
          <p:nvPr/>
        </p:nvSpPr>
        <p:spPr>
          <a:xfrm flipH="false" flipV="false" rot="0">
            <a:off x="14343512" y="605951"/>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32799" y="2400860"/>
            <a:ext cx="4316989" cy="669452"/>
            <a:chOff x="0" y="0"/>
            <a:chExt cx="2746403" cy="425895"/>
          </a:xfrm>
        </p:grpSpPr>
        <p:sp>
          <p:nvSpPr>
            <p:cNvPr name="Freeform 10" id="10"/>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11" id="11"/>
            <p:cNvSpPr txBox="true"/>
            <p:nvPr/>
          </p:nvSpPr>
          <p:spPr>
            <a:xfrm>
              <a:off x="0" y="-95250"/>
              <a:ext cx="2746403" cy="521145"/>
            </a:xfrm>
            <a:prstGeom prst="rect">
              <a:avLst/>
            </a:prstGeom>
          </p:spPr>
          <p:txBody>
            <a:bodyPr anchor="ctr" rtlCol="false" tIns="50800" lIns="50800" bIns="50800" rIns="50800"/>
            <a:lstStyle/>
            <a:p>
              <a:pPr algn="ctr">
                <a:lnSpc>
                  <a:spcPts val="3499"/>
                </a:lnSpc>
              </a:pPr>
              <a:r>
                <a:rPr lang="en-US" b="true" sz="2499">
                  <a:solidFill>
                    <a:srgbClr val="FFFFFF"/>
                  </a:solidFill>
                  <a:latin typeface="Arial Bold"/>
                  <a:ea typeface="Arial Bold"/>
                  <a:cs typeface="Arial Bold"/>
                  <a:sym typeface="Arial Bold"/>
                </a:rPr>
                <a:t>Strengths</a:t>
              </a:r>
            </a:p>
          </p:txBody>
        </p:sp>
      </p:grpSp>
      <p:grpSp>
        <p:nvGrpSpPr>
          <p:cNvPr name="Group 12" id="12"/>
          <p:cNvGrpSpPr/>
          <p:nvPr/>
        </p:nvGrpSpPr>
        <p:grpSpPr>
          <a:xfrm rot="0">
            <a:off x="1432799" y="6643833"/>
            <a:ext cx="4316989" cy="669452"/>
            <a:chOff x="0" y="0"/>
            <a:chExt cx="2746403" cy="425895"/>
          </a:xfrm>
        </p:grpSpPr>
        <p:sp>
          <p:nvSpPr>
            <p:cNvPr name="Freeform 13" id="13"/>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14" id="14"/>
            <p:cNvSpPr txBox="true"/>
            <p:nvPr/>
          </p:nvSpPr>
          <p:spPr>
            <a:xfrm>
              <a:off x="0" y="-95250"/>
              <a:ext cx="2746403" cy="521145"/>
            </a:xfrm>
            <a:prstGeom prst="rect">
              <a:avLst/>
            </a:prstGeom>
          </p:spPr>
          <p:txBody>
            <a:bodyPr anchor="ctr" rtlCol="false" tIns="50800" lIns="50800" bIns="50800" rIns="50800"/>
            <a:lstStyle/>
            <a:p>
              <a:pPr algn="ctr">
                <a:lnSpc>
                  <a:spcPts val="3499"/>
                </a:lnSpc>
              </a:pPr>
              <a:r>
                <a:rPr lang="en-US" b="true" sz="2499">
                  <a:solidFill>
                    <a:srgbClr val="FFFFFF"/>
                  </a:solidFill>
                  <a:latin typeface="Arial Bold"/>
                  <a:ea typeface="Arial Bold"/>
                  <a:cs typeface="Arial Bold"/>
                  <a:sym typeface="Arial Bold"/>
                </a:rPr>
                <a:t>Opportunities</a:t>
              </a:r>
            </a:p>
          </p:txBody>
        </p:sp>
      </p:grpSp>
      <p:grpSp>
        <p:nvGrpSpPr>
          <p:cNvPr name="Group 15" id="15"/>
          <p:cNvGrpSpPr/>
          <p:nvPr/>
        </p:nvGrpSpPr>
        <p:grpSpPr>
          <a:xfrm rot="0">
            <a:off x="10563822" y="2400860"/>
            <a:ext cx="4316989" cy="669452"/>
            <a:chOff x="0" y="0"/>
            <a:chExt cx="2746403" cy="425895"/>
          </a:xfrm>
        </p:grpSpPr>
        <p:sp>
          <p:nvSpPr>
            <p:cNvPr name="Freeform 16" id="16"/>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17" id="17"/>
            <p:cNvSpPr txBox="true"/>
            <p:nvPr/>
          </p:nvSpPr>
          <p:spPr>
            <a:xfrm>
              <a:off x="0" y="-95250"/>
              <a:ext cx="2746403" cy="521145"/>
            </a:xfrm>
            <a:prstGeom prst="rect">
              <a:avLst/>
            </a:prstGeom>
          </p:spPr>
          <p:txBody>
            <a:bodyPr anchor="ctr" rtlCol="false" tIns="50800" lIns="50800" bIns="50800" rIns="50800"/>
            <a:lstStyle/>
            <a:p>
              <a:pPr algn="ctr">
                <a:lnSpc>
                  <a:spcPts val="3499"/>
                </a:lnSpc>
              </a:pPr>
              <a:r>
                <a:rPr lang="en-US" b="true" sz="2499">
                  <a:solidFill>
                    <a:srgbClr val="FFFFFF"/>
                  </a:solidFill>
                  <a:latin typeface="Arial Bold"/>
                  <a:ea typeface="Arial Bold"/>
                  <a:cs typeface="Arial Bold"/>
                  <a:sym typeface="Arial Bold"/>
                </a:rPr>
                <a:t>Weaknesses</a:t>
              </a:r>
            </a:p>
          </p:txBody>
        </p:sp>
      </p:grpSp>
      <p:grpSp>
        <p:nvGrpSpPr>
          <p:cNvPr name="Group 18" id="18"/>
          <p:cNvGrpSpPr/>
          <p:nvPr/>
        </p:nvGrpSpPr>
        <p:grpSpPr>
          <a:xfrm rot="0">
            <a:off x="10563822" y="6643833"/>
            <a:ext cx="4316989" cy="669452"/>
            <a:chOff x="0" y="0"/>
            <a:chExt cx="2746403" cy="425895"/>
          </a:xfrm>
        </p:grpSpPr>
        <p:sp>
          <p:nvSpPr>
            <p:cNvPr name="Freeform 19" id="19"/>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20" id="20"/>
            <p:cNvSpPr txBox="true"/>
            <p:nvPr/>
          </p:nvSpPr>
          <p:spPr>
            <a:xfrm>
              <a:off x="0" y="-95250"/>
              <a:ext cx="2746403" cy="521145"/>
            </a:xfrm>
            <a:prstGeom prst="rect">
              <a:avLst/>
            </a:prstGeom>
          </p:spPr>
          <p:txBody>
            <a:bodyPr anchor="ctr" rtlCol="false" tIns="50800" lIns="50800" bIns="50800" rIns="50800"/>
            <a:lstStyle/>
            <a:p>
              <a:pPr algn="ctr">
                <a:lnSpc>
                  <a:spcPts val="3499"/>
                </a:lnSpc>
              </a:pPr>
              <a:r>
                <a:rPr lang="en-US" b="true" sz="2499">
                  <a:solidFill>
                    <a:srgbClr val="FFFFFF"/>
                  </a:solidFill>
                  <a:latin typeface="Arial Bold"/>
                  <a:ea typeface="Arial Bold"/>
                  <a:cs typeface="Arial Bold"/>
                  <a:sym typeface="Arial Bold"/>
                </a:rPr>
                <a:t>Threats</a:t>
              </a:r>
            </a:p>
          </p:txBody>
        </p:sp>
      </p:grpSp>
      <p:sp>
        <p:nvSpPr>
          <p:cNvPr name="TextBox 21" id="21"/>
          <p:cNvSpPr txBox="true"/>
          <p:nvPr/>
        </p:nvSpPr>
        <p:spPr>
          <a:xfrm rot="0">
            <a:off x="512964" y="277884"/>
            <a:ext cx="10769833" cy="94932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Arial Bold"/>
                <a:ea typeface="Arial Bold"/>
                <a:cs typeface="Arial Bold"/>
                <a:sym typeface="Arial Bold"/>
              </a:rPr>
              <a:t>SWOT ANALYSIS</a:t>
            </a:r>
          </a:p>
        </p:txBody>
      </p:sp>
      <p:sp>
        <p:nvSpPr>
          <p:cNvPr name="TextBox 22" id="22"/>
          <p:cNvSpPr txBox="true"/>
          <p:nvPr/>
        </p:nvSpPr>
        <p:spPr>
          <a:xfrm rot="0">
            <a:off x="15075849" y="565222"/>
            <a:ext cx="2743103" cy="436880"/>
          </a:xfrm>
          <a:prstGeom prst="rect">
            <a:avLst/>
          </a:prstGeom>
        </p:spPr>
        <p:txBody>
          <a:bodyPr anchor="t" rtlCol="false" tIns="0" lIns="0" bIns="0" rIns="0">
            <a:spAutoFit/>
          </a:bodyPr>
          <a:lstStyle/>
          <a:p>
            <a:pPr algn="l">
              <a:lnSpc>
                <a:spcPts val="3220"/>
              </a:lnSpc>
            </a:pPr>
            <a:r>
              <a:rPr lang="en-US" sz="2300" b="true">
                <a:solidFill>
                  <a:srgbClr val="000000"/>
                </a:solidFill>
                <a:latin typeface="Arial Bold"/>
                <a:ea typeface="Arial Bold"/>
                <a:cs typeface="Arial Bold"/>
                <a:sym typeface="Arial Bold"/>
              </a:rPr>
              <a:t>Thynk Unlimited</a:t>
            </a:r>
          </a:p>
        </p:txBody>
      </p:sp>
      <p:sp>
        <p:nvSpPr>
          <p:cNvPr name="TextBox 23" id="23"/>
          <p:cNvSpPr txBox="true"/>
          <p:nvPr/>
        </p:nvSpPr>
        <p:spPr>
          <a:xfrm rot="0">
            <a:off x="763347" y="3285411"/>
            <a:ext cx="7629377" cy="21697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Strengths encompass the internal positive attributes and capabilities that give an organization a competitive advantage. This could include a strong brand reputation, skilled workforce, proprietary technology, or efficient operational processes.</a:t>
            </a:r>
          </a:p>
        </p:txBody>
      </p:sp>
      <p:grpSp>
        <p:nvGrpSpPr>
          <p:cNvPr name="Group 24" id="24"/>
          <p:cNvGrpSpPr/>
          <p:nvPr/>
        </p:nvGrpSpPr>
        <p:grpSpPr>
          <a:xfrm rot="0">
            <a:off x="763347" y="2400860"/>
            <a:ext cx="669452" cy="6694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9894370" y="2400860"/>
            <a:ext cx="669452" cy="66945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763347" y="6643833"/>
            <a:ext cx="669452" cy="66945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894370" y="6643833"/>
            <a:ext cx="669452" cy="66945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763347" y="7528384"/>
            <a:ext cx="7629377" cy="17316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Opportunities refer to external factors that an organization can leverage to its advantage. These could be emerging market trends, advancements in technology, or changing consumer preferences.</a:t>
            </a:r>
          </a:p>
        </p:txBody>
      </p:sp>
      <p:sp>
        <p:nvSpPr>
          <p:cNvPr name="TextBox 37" id="37"/>
          <p:cNvSpPr txBox="true"/>
          <p:nvPr/>
        </p:nvSpPr>
        <p:spPr>
          <a:xfrm rot="0">
            <a:off x="9894370" y="3285411"/>
            <a:ext cx="7629377" cy="17316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Weaknesses are internal factors that hinder an organization's performance and competitiveness. These could include outdated technology, lack of skilled personnel, or inefficient processes.</a:t>
            </a:r>
          </a:p>
        </p:txBody>
      </p:sp>
      <p:sp>
        <p:nvSpPr>
          <p:cNvPr name="TextBox 38" id="38"/>
          <p:cNvSpPr txBox="true"/>
          <p:nvPr/>
        </p:nvSpPr>
        <p:spPr>
          <a:xfrm rot="0">
            <a:off x="9894370" y="7528384"/>
            <a:ext cx="7629377" cy="17316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Threats encompass external factors that pose challenges and risks to an organization. This could include competition, economic downturns, regulatory changes, or technological disruptions.</a:t>
            </a:r>
          </a:p>
        </p:txBody>
      </p:sp>
      <p:grpSp>
        <p:nvGrpSpPr>
          <p:cNvPr name="Group 39" id="39"/>
          <p:cNvGrpSpPr/>
          <p:nvPr/>
        </p:nvGrpSpPr>
        <p:grpSpPr>
          <a:xfrm rot="0">
            <a:off x="8709419" y="-2174505"/>
            <a:ext cx="3744615" cy="37446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6534650" cy="10287000"/>
            <a:chOff x="0" y="0"/>
            <a:chExt cx="1721060" cy="2709333"/>
          </a:xfrm>
        </p:grpSpPr>
        <p:sp>
          <p:nvSpPr>
            <p:cNvPr name="Freeform 6" id="6"/>
            <p:cNvSpPr/>
            <p:nvPr/>
          </p:nvSpPr>
          <p:spPr>
            <a:xfrm flipH="false" flipV="false" rot="0">
              <a:off x="0" y="0"/>
              <a:ext cx="1721060" cy="2709333"/>
            </a:xfrm>
            <a:custGeom>
              <a:avLst/>
              <a:gdLst/>
              <a:ahLst/>
              <a:cxnLst/>
              <a:rect r="r" b="b" t="t" l="l"/>
              <a:pathLst>
                <a:path h="2709333" w="1721060">
                  <a:moveTo>
                    <a:pt x="0" y="0"/>
                  </a:moveTo>
                  <a:lnTo>
                    <a:pt x="1721060" y="0"/>
                  </a:lnTo>
                  <a:lnTo>
                    <a:pt x="1721060" y="2709333"/>
                  </a:lnTo>
                  <a:lnTo>
                    <a:pt x="0" y="2709333"/>
                  </a:lnTo>
                  <a:close/>
                </a:path>
              </a:pathLst>
            </a:custGeom>
            <a:solidFill>
              <a:srgbClr val="0345E4"/>
            </a:solidFill>
          </p:spPr>
        </p:sp>
        <p:sp>
          <p:nvSpPr>
            <p:cNvPr name="TextBox 7" id="7"/>
            <p:cNvSpPr txBox="true"/>
            <p:nvPr/>
          </p:nvSpPr>
          <p:spPr>
            <a:xfrm>
              <a:off x="0" y="-38100"/>
              <a:ext cx="1721060" cy="2747433"/>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6626" y="1732921"/>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16626" y="27193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STATISTIC</a:t>
            </a:r>
          </a:p>
        </p:txBody>
      </p:sp>
      <p:sp>
        <p:nvSpPr>
          <p:cNvPr name="TextBox 11" id="11"/>
          <p:cNvSpPr txBox="true"/>
          <p:nvPr/>
        </p:nvSpPr>
        <p:spPr>
          <a:xfrm rot="0">
            <a:off x="7515316" y="4438212"/>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STATISTIC</a:t>
            </a:r>
          </a:p>
        </p:txBody>
      </p:sp>
      <p:sp>
        <p:nvSpPr>
          <p:cNvPr name="TextBox 12" id="12"/>
          <p:cNvSpPr txBox="true"/>
          <p:nvPr/>
        </p:nvSpPr>
        <p:spPr>
          <a:xfrm rot="0">
            <a:off x="916626" y="2293053"/>
            <a:ext cx="4568944" cy="3860800"/>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In essence, our statistic analysis provides a comprehensive understanding of an organization's current position in its market or industry, facilitating strategic decision-making and planning for future success.</a:t>
            </a:r>
          </a:p>
        </p:txBody>
      </p:sp>
      <p:sp>
        <p:nvSpPr>
          <p:cNvPr name="TextBox 13" id="13"/>
          <p:cNvSpPr txBox="true"/>
          <p:nvPr/>
        </p:nvSpPr>
        <p:spPr>
          <a:xfrm rot="0">
            <a:off x="1648963" y="8975725"/>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pic>
        <p:nvPicPr>
          <p:cNvPr name="Picture 14" id="14"/>
          <p:cNvPicPr>
            <a:picLocks noChangeAspect="true"/>
          </p:cNvPicPr>
          <p:nvPr/>
        </p:nvPicPr>
        <p:blipFill>
          <a:blip r:embed="rId4"/>
          <a:stretch>
            <a:fillRect/>
          </a:stretch>
        </p:blipFill>
        <p:spPr>
          <a:xfrm rot="0">
            <a:off x="7037463" y="1928791"/>
            <a:ext cx="5399843" cy="5399843"/>
          </a:xfrm>
          <a:prstGeom prst="rect">
            <a:avLst/>
          </a:prstGeom>
        </p:spPr>
      </p:pic>
      <p:pic>
        <p:nvPicPr>
          <p:cNvPr name="Picture 15" id="15"/>
          <p:cNvPicPr>
            <a:picLocks noChangeAspect="true"/>
          </p:cNvPicPr>
          <p:nvPr/>
        </p:nvPicPr>
        <p:blipFill>
          <a:blip r:embed="rId5"/>
          <a:stretch>
            <a:fillRect/>
          </a:stretch>
        </p:blipFill>
        <p:spPr>
          <a:xfrm rot="0">
            <a:off x="12366594" y="1928791"/>
            <a:ext cx="5399843" cy="5399843"/>
          </a:xfrm>
          <a:prstGeom prst="rect">
            <a:avLst/>
          </a:prstGeom>
        </p:spPr>
      </p:pic>
      <p:sp>
        <p:nvSpPr>
          <p:cNvPr name="TextBox 16" id="16"/>
          <p:cNvSpPr txBox="true"/>
          <p:nvPr/>
        </p:nvSpPr>
        <p:spPr>
          <a:xfrm rot="0">
            <a:off x="8491065" y="3895605"/>
            <a:ext cx="2492639" cy="1218565"/>
          </a:xfrm>
          <a:prstGeom prst="rect">
            <a:avLst/>
          </a:prstGeom>
        </p:spPr>
        <p:txBody>
          <a:bodyPr anchor="t" rtlCol="false" tIns="0" lIns="0" bIns="0" rIns="0">
            <a:spAutoFit/>
          </a:bodyPr>
          <a:lstStyle/>
          <a:p>
            <a:pPr algn="ctr">
              <a:lnSpc>
                <a:spcPts val="8959"/>
              </a:lnSpc>
            </a:pPr>
            <a:r>
              <a:rPr lang="en-US" b="true" sz="6399" spc="127">
                <a:solidFill>
                  <a:srgbClr val="000000"/>
                </a:solidFill>
                <a:latin typeface="Arial Bold"/>
                <a:ea typeface="Arial Bold"/>
                <a:cs typeface="Arial Bold"/>
                <a:sym typeface="Arial Bold"/>
              </a:rPr>
              <a:t>90%</a:t>
            </a:r>
          </a:p>
        </p:txBody>
      </p:sp>
      <p:sp>
        <p:nvSpPr>
          <p:cNvPr name="TextBox 17" id="17"/>
          <p:cNvSpPr txBox="true"/>
          <p:nvPr/>
        </p:nvSpPr>
        <p:spPr>
          <a:xfrm rot="0">
            <a:off x="13820196" y="3895605"/>
            <a:ext cx="2492639" cy="1218565"/>
          </a:xfrm>
          <a:prstGeom prst="rect">
            <a:avLst/>
          </a:prstGeom>
        </p:spPr>
        <p:txBody>
          <a:bodyPr anchor="t" rtlCol="false" tIns="0" lIns="0" bIns="0" rIns="0">
            <a:spAutoFit/>
          </a:bodyPr>
          <a:lstStyle/>
          <a:p>
            <a:pPr algn="ctr">
              <a:lnSpc>
                <a:spcPts val="8959"/>
              </a:lnSpc>
            </a:pPr>
            <a:r>
              <a:rPr lang="en-US" b="true" sz="6399" spc="127">
                <a:solidFill>
                  <a:srgbClr val="000000"/>
                </a:solidFill>
                <a:latin typeface="Arial Bold"/>
                <a:ea typeface="Arial Bold"/>
                <a:cs typeface="Arial Bold"/>
                <a:sym typeface="Arial Bold"/>
              </a:rPr>
              <a:t>85%</a:t>
            </a:r>
          </a:p>
        </p:txBody>
      </p:sp>
      <p:sp>
        <p:nvSpPr>
          <p:cNvPr name="TextBox 18" id="18"/>
          <p:cNvSpPr txBox="true"/>
          <p:nvPr/>
        </p:nvSpPr>
        <p:spPr>
          <a:xfrm rot="0">
            <a:off x="7515316" y="1599571"/>
            <a:ext cx="4444136" cy="512445"/>
          </a:xfrm>
          <a:prstGeom prst="rect">
            <a:avLst/>
          </a:prstGeom>
        </p:spPr>
        <p:txBody>
          <a:bodyPr anchor="t" rtlCol="false" tIns="0" lIns="0" bIns="0" rIns="0">
            <a:spAutoFit/>
          </a:bodyPr>
          <a:lstStyle/>
          <a:p>
            <a:pPr algn="ctr">
              <a:lnSpc>
                <a:spcPts val="3779"/>
              </a:lnSpc>
            </a:pPr>
            <a:r>
              <a:rPr lang="en-US" sz="2699" b="true">
                <a:solidFill>
                  <a:srgbClr val="000000"/>
                </a:solidFill>
                <a:latin typeface="Arial Bold"/>
                <a:ea typeface="Arial Bold"/>
                <a:cs typeface="Arial Bold"/>
                <a:sym typeface="Arial Bold"/>
              </a:rPr>
              <a:t>Sales Increase</a:t>
            </a:r>
          </a:p>
        </p:txBody>
      </p:sp>
      <p:sp>
        <p:nvSpPr>
          <p:cNvPr name="TextBox 19" id="19"/>
          <p:cNvSpPr txBox="true"/>
          <p:nvPr/>
        </p:nvSpPr>
        <p:spPr>
          <a:xfrm rot="0">
            <a:off x="12844447" y="1599571"/>
            <a:ext cx="4444136" cy="512445"/>
          </a:xfrm>
          <a:prstGeom prst="rect">
            <a:avLst/>
          </a:prstGeom>
        </p:spPr>
        <p:txBody>
          <a:bodyPr anchor="t" rtlCol="false" tIns="0" lIns="0" bIns="0" rIns="0">
            <a:spAutoFit/>
          </a:bodyPr>
          <a:lstStyle/>
          <a:p>
            <a:pPr algn="ctr">
              <a:lnSpc>
                <a:spcPts val="3779"/>
              </a:lnSpc>
            </a:pPr>
            <a:r>
              <a:rPr lang="en-US" sz="2699" b="true">
                <a:solidFill>
                  <a:srgbClr val="000000"/>
                </a:solidFill>
                <a:latin typeface="Arial Bold"/>
                <a:ea typeface="Arial Bold"/>
                <a:cs typeface="Arial Bold"/>
                <a:sym typeface="Arial Bold"/>
              </a:rPr>
              <a:t>Repeat Order</a:t>
            </a:r>
          </a:p>
        </p:txBody>
      </p:sp>
      <p:sp>
        <p:nvSpPr>
          <p:cNvPr name="TextBox 20" id="20"/>
          <p:cNvSpPr txBox="true"/>
          <p:nvPr/>
        </p:nvSpPr>
        <p:spPr>
          <a:xfrm rot="0">
            <a:off x="7515316" y="7410361"/>
            <a:ext cx="9801134" cy="2089785"/>
          </a:xfrm>
          <a:prstGeom prst="rect">
            <a:avLst/>
          </a:prstGeom>
        </p:spPr>
        <p:txBody>
          <a:bodyPr anchor="t" rtlCol="false" tIns="0" lIns="0" bIns="0" rIns="0">
            <a:spAutoFit/>
          </a:bodyPr>
          <a:lstStyle/>
          <a:p>
            <a:pPr algn="just" marL="0" indent="0" lvl="0">
              <a:lnSpc>
                <a:spcPts val="4200"/>
              </a:lnSpc>
            </a:pPr>
            <a:r>
              <a:rPr lang="en-US" sz="2400">
                <a:solidFill>
                  <a:srgbClr val="000000"/>
                </a:solidFill>
                <a:latin typeface="Open Sans"/>
                <a:ea typeface="Open Sans"/>
                <a:cs typeface="Open Sans"/>
                <a:sym typeface="Open Sans"/>
              </a:rPr>
              <a:t>Recent client satisfaction surveys indicate an outstanding satisfaction rate of over 90%, underscoring our unwavering commitment to delivering exceptional service and exceeding our clients' expectations consistently.</a:t>
            </a:r>
          </a:p>
        </p:txBody>
      </p:sp>
      <p:grpSp>
        <p:nvGrpSpPr>
          <p:cNvPr name="Group 21" id="21"/>
          <p:cNvGrpSpPr/>
          <p:nvPr/>
        </p:nvGrpSpPr>
        <p:grpSpPr>
          <a:xfrm rot="0">
            <a:off x="16230656" y="-1369287"/>
            <a:ext cx="3277467" cy="32774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368147" cy="1543194"/>
            <a:chOff x="0" y="0"/>
            <a:chExt cx="4574327" cy="406438"/>
          </a:xfrm>
        </p:grpSpPr>
        <p:sp>
          <p:nvSpPr>
            <p:cNvPr name="Freeform 3" id="3"/>
            <p:cNvSpPr/>
            <p:nvPr/>
          </p:nvSpPr>
          <p:spPr>
            <a:xfrm flipH="false" flipV="false" rot="0">
              <a:off x="0" y="0"/>
              <a:ext cx="4574327" cy="406438"/>
            </a:xfrm>
            <a:custGeom>
              <a:avLst/>
              <a:gdLst/>
              <a:ahLst/>
              <a:cxnLst/>
              <a:rect r="r" b="b" t="t" l="l"/>
              <a:pathLst>
                <a:path h="406438" w="4574327">
                  <a:moveTo>
                    <a:pt x="0" y="0"/>
                  </a:moveTo>
                  <a:lnTo>
                    <a:pt x="4574327" y="0"/>
                  </a:lnTo>
                  <a:lnTo>
                    <a:pt x="4574327" y="406438"/>
                  </a:lnTo>
                  <a:lnTo>
                    <a:pt x="0" y="406438"/>
                  </a:lnTo>
                  <a:close/>
                </a:path>
              </a:pathLst>
            </a:custGeom>
            <a:solidFill>
              <a:srgbClr val="0345E4"/>
            </a:solidFill>
          </p:spPr>
        </p:sp>
        <p:sp>
          <p:nvSpPr>
            <p:cNvPr name="TextBox 4" id="4"/>
            <p:cNvSpPr txBox="true"/>
            <p:nvPr/>
          </p:nvSpPr>
          <p:spPr>
            <a:xfrm>
              <a:off x="0" y="-38100"/>
              <a:ext cx="4574327" cy="44453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68951" y="201684"/>
            <a:ext cx="10769833"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STATISTIC</a:t>
            </a:r>
          </a:p>
        </p:txBody>
      </p:sp>
      <p:sp>
        <p:nvSpPr>
          <p:cNvPr name="Freeform 6" id="6"/>
          <p:cNvSpPr/>
          <p:nvPr/>
        </p:nvSpPr>
        <p:spPr>
          <a:xfrm flipH="false" flipV="false" rot="0">
            <a:off x="13783860" y="529751"/>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516197" y="489022"/>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pic>
        <p:nvPicPr>
          <p:cNvPr name="Picture 8" id="8"/>
          <p:cNvPicPr>
            <a:picLocks noChangeAspect="true"/>
          </p:cNvPicPr>
          <p:nvPr/>
        </p:nvPicPr>
        <p:blipFill>
          <a:blip r:embed="rId4"/>
          <a:stretch>
            <a:fillRect/>
          </a:stretch>
        </p:blipFill>
        <p:spPr>
          <a:xfrm rot="0">
            <a:off x="28980" y="1458601"/>
            <a:ext cx="8879658" cy="6579827"/>
          </a:xfrm>
          <a:prstGeom prst="rect">
            <a:avLst/>
          </a:prstGeom>
        </p:spPr>
      </p:pic>
      <p:pic>
        <p:nvPicPr>
          <p:cNvPr name="Picture 9" id="9"/>
          <p:cNvPicPr>
            <a:picLocks noChangeAspect="true"/>
          </p:cNvPicPr>
          <p:nvPr/>
        </p:nvPicPr>
        <p:blipFill>
          <a:blip r:embed="rId5"/>
          <a:stretch>
            <a:fillRect/>
          </a:stretch>
        </p:blipFill>
        <p:spPr>
          <a:xfrm rot="0">
            <a:off x="8670785" y="1407903"/>
            <a:ext cx="9488030" cy="6681222"/>
          </a:xfrm>
          <a:prstGeom prst="rect">
            <a:avLst/>
          </a:prstGeom>
        </p:spPr>
      </p:pic>
      <p:sp>
        <p:nvSpPr>
          <p:cNvPr name="TextBox 10" id="10"/>
          <p:cNvSpPr txBox="true"/>
          <p:nvPr/>
        </p:nvSpPr>
        <p:spPr>
          <a:xfrm rot="0">
            <a:off x="768951" y="8389440"/>
            <a:ext cx="7399715"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An impressive client satisfaction rate underscores our unwavering commitment to delivering exceptional service and exceeding expectations.</a:t>
            </a:r>
          </a:p>
        </p:txBody>
      </p:sp>
      <p:grpSp>
        <p:nvGrpSpPr>
          <p:cNvPr name="Group 11" id="11"/>
          <p:cNvGrpSpPr/>
          <p:nvPr/>
        </p:nvGrpSpPr>
        <p:grpSpPr>
          <a:xfrm rot="0">
            <a:off x="15698994" y="7487211"/>
            <a:ext cx="3987330" cy="39873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61454" y="8389440"/>
            <a:ext cx="7906692"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Our remarkable client repeat order rate of 123 times are testament to the quality of our products/services and the trust our clients place in our ability.</a:t>
            </a:r>
          </a:p>
        </p:txBody>
      </p:sp>
      <p:sp>
        <p:nvSpPr>
          <p:cNvPr name="TextBox 15" id="15"/>
          <p:cNvSpPr txBox="true"/>
          <p:nvPr/>
        </p:nvSpPr>
        <p:spPr>
          <a:xfrm rot="0">
            <a:off x="768951" y="7860431"/>
            <a:ext cx="7399715"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Our Customer’s Satisfaction</a:t>
            </a:r>
          </a:p>
        </p:txBody>
      </p:sp>
      <p:sp>
        <p:nvSpPr>
          <p:cNvPr name="TextBox 16" id="16"/>
          <p:cNvSpPr txBox="true"/>
          <p:nvPr/>
        </p:nvSpPr>
        <p:spPr>
          <a:xfrm rot="0">
            <a:off x="9461454" y="7860431"/>
            <a:ext cx="7906692" cy="453390"/>
          </a:xfrm>
          <a:prstGeom prst="rect">
            <a:avLst/>
          </a:prstGeom>
        </p:spPr>
        <p:txBody>
          <a:bodyPr anchor="t" rtlCol="false" tIns="0" lIns="0" bIns="0" rIns="0">
            <a:spAutoFit/>
          </a:bodyPr>
          <a:lstStyle/>
          <a:p>
            <a:pPr algn="l">
              <a:lnSpc>
                <a:spcPts val="3359"/>
              </a:lnSpc>
            </a:pPr>
            <a:r>
              <a:rPr lang="en-US" sz="2400" b="true">
                <a:solidFill>
                  <a:srgbClr val="000000"/>
                </a:solidFill>
                <a:latin typeface="Arial Bold"/>
                <a:ea typeface="Arial Bold"/>
                <a:cs typeface="Arial Bold"/>
                <a:sym typeface="Arial Bold"/>
              </a:rPr>
              <a:t>Repeat Order Rate</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416679" cy="10287000"/>
            <a:chOff x="0" y="0"/>
            <a:chExt cx="1689989" cy="2709333"/>
          </a:xfrm>
        </p:grpSpPr>
        <p:sp>
          <p:nvSpPr>
            <p:cNvPr name="Freeform 3" id="3"/>
            <p:cNvSpPr/>
            <p:nvPr/>
          </p:nvSpPr>
          <p:spPr>
            <a:xfrm flipH="false" flipV="false" rot="0">
              <a:off x="0" y="0"/>
              <a:ext cx="1689989" cy="2709333"/>
            </a:xfrm>
            <a:custGeom>
              <a:avLst/>
              <a:gdLst/>
              <a:ahLst/>
              <a:cxnLst/>
              <a:rect r="r" b="b" t="t" l="l"/>
              <a:pathLst>
                <a:path h="2709333" w="1689989">
                  <a:moveTo>
                    <a:pt x="0" y="0"/>
                  </a:moveTo>
                  <a:lnTo>
                    <a:pt x="1689989" y="0"/>
                  </a:lnTo>
                  <a:lnTo>
                    <a:pt x="1689989" y="2709333"/>
                  </a:lnTo>
                  <a:lnTo>
                    <a:pt x="0" y="2709333"/>
                  </a:lnTo>
                  <a:close/>
                </a:path>
              </a:pathLst>
            </a:custGeom>
            <a:solidFill>
              <a:srgbClr val="0345E4"/>
            </a:solidFill>
          </p:spPr>
        </p:sp>
        <p:sp>
          <p:nvSpPr>
            <p:cNvPr name="TextBox 4" id="4"/>
            <p:cNvSpPr txBox="true"/>
            <p:nvPr/>
          </p:nvSpPr>
          <p:spPr>
            <a:xfrm>
              <a:off x="0" y="-38100"/>
              <a:ext cx="1689989"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2671279"/>
            <a:ext cx="1310100" cy="0"/>
          </a:xfrm>
          <a:prstGeom prst="line">
            <a:avLst/>
          </a:prstGeom>
          <a:ln cap="flat" w="95250">
            <a:solidFill>
              <a:srgbClr val="FFFFFF"/>
            </a:solidFill>
            <a:prstDash val="solid"/>
            <a:headEnd type="none" len="sm" w="sm"/>
            <a:tailEnd type="none" len="sm" w="sm"/>
          </a:ln>
        </p:spPr>
      </p:sp>
      <p:sp>
        <p:nvSpPr>
          <p:cNvPr name="Freeform 6" id="6"/>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16626" y="271935"/>
            <a:ext cx="4568944" cy="1835151"/>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TARGET AUDIENCE</a:t>
            </a:r>
          </a:p>
        </p:txBody>
      </p:sp>
      <p:sp>
        <p:nvSpPr>
          <p:cNvPr name="TextBox 8" id="8"/>
          <p:cNvSpPr txBox="true"/>
          <p:nvPr/>
        </p:nvSpPr>
        <p:spPr>
          <a:xfrm rot="0">
            <a:off x="916626" y="3231411"/>
            <a:ext cx="4492263" cy="3375025"/>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By targeting these diverse audience segments, our marketing agency ensures a customized and impactful approach that aligns with the specific needs and goals of each client.</a:t>
            </a:r>
          </a:p>
        </p:txBody>
      </p:sp>
      <p:sp>
        <p:nvSpPr>
          <p:cNvPr name="TextBox 9" id="9"/>
          <p:cNvSpPr txBox="true"/>
          <p:nvPr/>
        </p:nvSpPr>
        <p:spPr>
          <a:xfrm rot="0">
            <a:off x="1648963" y="8975725"/>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grpSp>
        <p:nvGrpSpPr>
          <p:cNvPr name="Group 10" id="10"/>
          <p:cNvGrpSpPr>
            <a:grpSpLocks noChangeAspect="true"/>
          </p:cNvGrpSpPr>
          <p:nvPr/>
        </p:nvGrpSpPr>
        <p:grpSpPr>
          <a:xfrm rot="0">
            <a:off x="7085096" y="462435"/>
            <a:ext cx="2776380" cy="277638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2672" t="0" r="-36471" b="0"/>
              </a:stretch>
            </a:blipFill>
          </p:spPr>
        </p:sp>
      </p:grpSp>
      <p:grpSp>
        <p:nvGrpSpPr>
          <p:cNvPr name="Group 14" id="14"/>
          <p:cNvGrpSpPr/>
          <p:nvPr/>
        </p:nvGrpSpPr>
        <p:grpSpPr>
          <a:xfrm rot="0">
            <a:off x="10026637" y="462435"/>
            <a:ext cx="5473113" cy="669452"/>
            <a:chOff x="0" y="0"/>
            <a:chExt cx="3481912" cy="425895"/>
          </a:xfrm>
        </p:grpSpPr>
        <p:sp>
          <p:nvSpPr>
            <p:cNvPr name="Freeform 15" id="15"/>
            <p:cNvSpPr/>
            <p:nvPr/>
          </p:nvSpPr>
          <p:spPr>
            <a:xfrm flipH="false" flipV="false" rot="0">
              <a:off x="0" y="0"/>
              <a:ext cx="3481911" cy="425895"/>
            </a:xfrm>
            <a:custGeom>
              <a:avLst/>
              <a:gdLst/>
              <a:ahLst/>
              <a:cxnLst/>
              <a:rect r="r" b="b" t="t" l="l"/>
              <a:pathLst>
                <a:path h="425895" w="3481911">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16" id="16"/>
            <p:cNvSpPr txBox="true"/>
            <p:nvPr/>
          </p:nvSpPr>
          <p:spPr>
            <a:xfrm>
              <a:off x="0" y="-76200"/>
              <a:ext cx="3481912" cy="502095"/>
            </a:xfrm>
            <a:prstGeom prst="rect">
              <a:avLst/>
            </a:prstGeom>
          </p:spPr>
          <p:txBody>
            <a:bodyPr anchor="ctr" rtlCol="false" tIns="50800" lIns="50800" bIns="50800" rIns="50800"/>
            <a:lstStyle/>
            <a:p>
              <a:pPr algn="ctr">
                <a:lnSpc>
                  <a:spcPts val="2799"/>
                </a:lnSpc>
              </a:pPr>
              <a:r>
                <a:rPr lang="en-US" b="true" sz="1999">
                  <a:solidFill>
                    <a:srgbClr val="FFFFFF"/>
                  </a:solidFill>
                  <a:latin typeface="Arial Bold"/>
                  <a:ea typeface="Arial Bold"/>
                  <a:cs typeface="Arial Bold"/>
                  <a:sym typeface="Arial Bold"/>
                </a:rPr>
                <a:t>E-commerce Businesses:</a:t>
              </a:r>
            </a:p>
          </p:txBody>
        </p:sp>
      </p:grpSp>
      <p:grpSp>
        <p:nvGrpSpPr>
          <p:cNvPr name="Group 17" id="17"/>
          <p:cNvGrpSpPr/>
          <p:nvPr/>
        </p:nvGrpSpPr>
        <p:grpSpPr>
          <a:xfrm rot="0">
            <a:off x="10026637" y="1284760"/>
            <a:ext cx="7474654" cy="1954055"/>
            <a:chOff x="0" y="0"/>
            <a:chExt cx="1968633" cy="514648"/>
          </a:xfrm>
        </p:grpSpPr>
        <p:sp>
          <p:nvSpPr>
            <p:cNvPr name="Freeform 18" id="18"/>
            <p:cNvSpPr/>
            <p:nvPr/>
          </p:nvSpPr>
          <p:spPr>
            <a:xfrm flipH="false" flipV="false" rot="0">
              <a:off x="0" y="0"/>
              <a:ext cx="1968633" cy="514648"/>
            </a:xfrm>
            <a:custGeom>
              <a:avLst/>
              <a:gdLst/>
              <a:ahLst/>
              <a:cxnLst/>
              <a:rect r="r" b="b" t="t" l="l"/>
              <a:pathLst>
                <a:path h="514648" w="1968633">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name="TextBox 19" id="19"/>
            <p:cNvSpPr txBox="true"/>
            <p:nvPr/>
          </p:nvSpPr>
          <p:spPr>
            <a:xfrm>
              <a:off x="0" y="-38100"/>
              <a:ext cx="1968633" cy="55274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485373" y="1496748"/>
            <a:ext cx="6490794" cy="1264285"/>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For online retailers and e-commerce businesses, our agency offers expertise in optimizing digital storefronts.</a:t>
            </a:r>
          </a:p>
        </p:txBody>
      </p:sp>
      <p:grpSp>
        <p:nvGrpSpPr>
          <p:cNvPr name="Group 21" id="21"/>
          <p:cNvGrpSpPr>
            <a:grpSpLocks noChangeAspect="true"/>
          </p:cNvGrpSpPr>
          <p:nvPr/>
        </p:nvGrpSpPr>
        <p:grpSpPr>
          <a:xfrm rot="0">
            <a:off x="7085096" y="3593101"/>
            <a:ext cx="2776380" cy="2776380"/>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t="0" r="-24712" b="0"/>
              </a:stretch>
            </a:blipFill>
          </p:spPr>
        </p:sp>
      </p:grpSp>
      <p:grpSp>
        <p:nvGrpSpPr>
          <p:cNvPr name="Group 25" id="25"/>
          <p:cNvGrpSpPr/>
          <p:nvPr/>
        </p:nvGrpSpPr>
        <p:grpSpPr>
          <a:xfrm rot="0">
            <a:off x="10026637" y="3593101"/>
            <a:ext cx="5473113" cy="669452"/>
            <a:chOff x="0" y="0"/>
            <a:chExt cx="3481912" cy="425895"/>
          </a:xfrm>
        </p:grpSpPr>
        <p:sp>
          <p:nvSpPr>
            <p:cNvPr name="Freeform 26" id="26"/>
            <p:cNvSpPr/>
            <p:nvPr/>
          </p:nvSpPr>
          <p:spPr>
            <a:xfrm flipH="false" flipV="false" rot="0">
              <a:off x="0" y="0"/>
              <a:ext cx="3481911" cy="425895"/>
            </a:xfrm>
            <a:custGeom>
              <a:avLst/>
              <a:gdLst/>
              <a:ahLst/>
              <a:cxnLst/>
              <a:rect r="r" b="b" t="t" l="l"/>
              <a:pathLst>
                <a:path h="425895" w="3481911">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27" id="27"/>
            <p:cNvSpPr txBox="true"/>
            <p:nvPr/>
          </p:nvSpPr>
          <p:spPr>
            <a:xfrm>
              <a:off x="0" y="-76200"/>
              <a:ext cx="3481912" cy="502095"/>
            </a:xfrm>
            <a:prstGeom prst="rect">
              <a:avLst/>
            </a:prstGeom>
          </p:spPr>
          <p:txBody>
            <a:bodyPr anchor="ctr" rtlCol="false" tIns="50800" lIns="50800" bIns="50800" rIns="50800"/>
            <a:lstStyle/>
            <a:p>
              <a:pPr algn="ctr">
                <a:lnSpc>
                  <a:spcPts val="2799"/>
                </a:lnSpc>
              </a:pPr>
              <a:r>
                <a:rPr lang="en-US" b="true" sz="1999">
                  <a:solidFill>
                    <a:srgbClr val="FFFFFF"/>
                  </a:solidFill>
                  <a:latin typeface="Arial Bold"/>
                  <a:ea typeface="Arial Bold"/>
                  <a:cs typeface="Arial Bold"/>
                  <a:sym typeface="Arial Bold"/>
                </a:rPr>
                <a:t>Health and Wellness Brands:</a:t>
              </a:r>
            </a:p>
          </p:txBody>
        </p:sp>
      </p:grpSp>
      <p:grpSp>
        <p:nvGrpSpPr>
          <p:cNvPr name="Group 28" id="28"/>
          <p:cNvGrpSpPr/>
          <p:nvPr/>
        </p:nvGrpSpPr>
        <p:grpSpPr>
          <a:xfrm rot="0">
            <a:off x="10026637" y="4415426"/>
            <a:ext cx="7474654" cy="1954055"/>
            <a:chOff x="0" y="0"/>
            <a:chExt cx="1968633" cy="514648"/>
          </a:xfrm>
        </p:grpSpPr>
        <p:sp>
          <p:nvSpPr>
            <p:cNvPr name="Freeform 29" id="29"/>
            <p:cNvSpPr/>
            <p:nvPr/>
          </p:nvSpPr>
          <p:spPr>
            <a:xfrm flipH="false" flipV="false" rot="0">
              <a:off x="0" y="0"/>
              <a:ext cx="1968633" cy="514648"/>
            </a:xfrm>
            <a:custGeom>
              <a:avLst/>
              <a:gdLst/>
              <a:ahLst/>
              <a:cxnLst/>
              <a:rect r="r" b="b" t="t" l="l"/>
              <a:pathLst>
                <a:path h="514648" w="1968633">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name="TextBox 30" id="30"/>
            <p:cNvSpPr txBox="true"/>
            <p:nvPr/>
          </p:nvSpPr>
          <p:spPr>
            <a:xfrm>
              <a:off x="0" y="-38100"/>
              <a:ext cx="1968633" cy="55274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0485373" y="4627413"/>
            <a:ext cx="6490794" cy="1264285"/>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Targeting health and wellness brands allows us to capitalize on the growing market trend towards healthier lifestyles.</a:t>
            </a:r>
          </a:p>
        </p:txBody>
      </p:sp>
      <p:grpSp>
        <p:nvGrpSpPr>
          <p:cNvPr name="Group 32" id="32"/>
          <p:cNvGrpSpPr>
            <a:grpSpLocks noChangeAspect="true"/>
          </p:cNvGrpSpPr>
          <p:nvPr/>
        </p:nvGrpSpPr>
        <p:grpSpPr>
          <a:xfrm rot="0">
            <a:off x="7085096" y="6723766"/>
            <a:ext cx="2776380" cy="2776380"/>
            <a:chOff x="0" y="0"/>
            <a:chExt cx="14840029" cy="14840029"/>
          </a:xfrm>
        </p:grpSpPr>
        <p:sp>
          <p:nvSpPr>
            <p:cNvPr name="Freeform 33" id="3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name="Freeform 34" id="3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name="Freeform 35" id="3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25046" r="223" b="-25046"/>
              </a:stretch>
            </a:blipFill>
          </p:spPr>
        </p:sp>
      </p:grpSp>
      <p:grpSp>
        <p:nvGrpSpPr>
          <p:cNvPr name="Group 36" id="36"/>
          <p:cNvGrpSpPr/>
          <p:nvPr/>
        </p:nvGrpSpPr>
        <p:grpSpPr>
          <a:xfrm rot="0">
            <a:off x="10026637" y="6723766"/>
            <a:ext cx="5473113" cy="669452"/>
            <a:chOff x="0" y="0"/>
            <a:chExt cx="3481912" cy="425895"/>
          </a:xfrm>
        </p:grpSpPr>
        <p:sp>
          <p:nvSpPr>
            <p:cNvPr name="Freeform 37" id="37"/>
            <p:cNvSpPr/>
            <p:nvPr/>
          </p:nvSpPr>
          <p:spPr>
            <a:xfrm flipH="false" flipV="false" rot="0">
              <a:off x="0" y="0"/>
              <a:ext cx="3481911" cy="425895"/>
            </a:xfrm>
            <a:custGeom>
              <a:avLst/>
              <a:gdLst/>
              <a:ahLst/>
              <a:cxnLst/>
              <a:rect r="r" b="b" t="t" l="l"/>
              <a:pathLst>
                <a:path h="425895" w="3481911">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38" id="38"/>
            <p:cNvSpPr txBox="true"/>
            <p:nvPr/>
          </p:nvSpPr>
          <p:spPr>
            <a:xfrm>
              <a:off x="0" y="-76200"/>
              <a:ext cx="3481912" cy="502095"/>
            </a:xfrm>
            <a:prstGeom prst="rect">
              <a:avLst/>
            </a:prstGeom>
          </p:spPr>
          <p:txBody>
            <a:bodyPr anchor="ctr" rtlCol="false" tIns="50800" lIns="50800" bIns="50800" rIns="50800"/>
            <a:lstStyle/>
            <a:p>
              <a:pPr algn="ctr">
                <a:lnSpc>
                  <a:spcPts val="2799"/>
                </a:lnSpc>
              </a:pPr>
              <a:r>
                <a:rPr lang="en-US" b="true" sz="1999">
                  <a:solidFill>
                    <a:srgbClr val="FFFFFF"/>
                  </a:solidFill>
                  <a:latin typeface="Arial Bold"/>
                  <a:ea typeface="Arial Bold"/>
                  <a:cs typeface="Arial Bold"/>
                  <a:sym typeface="Arial Bold"/>
                </a:rPr>
                <a:t>Local Businesses and Retailers:</a:t>
              </a:r>
            </a:p>
          </p:txBody>
        </p:sp>
      </p:grpSp>
      <p:grpSp>
        <p:nvGrpSpPr>
          <p:cNvPr name="Group 39" id="39"/>
          <p:cNvGrpSpPr/>
          <p:nvPr/>
        </p:nvGrpSpPr>
        <p:grpSpPr>
          <a:xfrm rot="0">
            <a:off x="10026637" y="7546091"/>
            <a:ext cx="7474654" cy="1954055"/>
            <a:chOff x="0" y="0"/>
            <a:chExt cx="1968633" cy="514648"/>
          </a:xfrm>
        </p:grpSpPr>
        <p:sp>
          <p:nvSpPr>
            <p:cNvPr name="Freeform 40" id="40"/>
            <p:cNvSpPr/>
            <p:nvPr/>
          </p:nvSpPr>
          <p:spPr>
            <a:xfrm flipH="false" flipV="false" rot="0">
              <a:off x="0" y="0"/>
              <a:ext cx="1968633" cy="514648"/>
            </a:xfrm>
            <a:custGeom>
              <a:avLst/>
              <a:gdLst/>
              <a:ahLst/>
              <a:cxnLst/>
              <a:rect r="r" b="b" t="t" l="l"/>
              <a:pathLst>
                <a:path h="514648" w="1968633">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name="TextBox 41" id="41"/>
            <p:cNvSpPr txBox="true"/>
            <p:nvPr/>
          </p:nvSpPr>
          <p:spPr>
            <a:xfrm>
              <a:off x="0" y="-38100"/>
              <a:ext cx="1968633" cy="55274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0485373" y="7758079"/>
            <a:ext cx="6490794" cy="1264285"/>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For brick-and-mortar establishments, our agency crafts hyper-localized marketing strategies to drive foot traffic &amp; enhance local search visibility.</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19853" y="3058528"/>
          <a:ext cx="16448294" cy="6453893"/>
        </p:xfrm>
        <a:graphic>
          <a:graphicData uri="http://schemas.openxmlformats.org/drawingml/2006/table">
            <a:tbl>
              <a:tblPr/>
              <a:tblGrid>
                <a:gridCol w="4579665"/>
                <a:gridCol w="3942775"/>
                <a:gridCol w="4104822"/>
                <a:gridCol w="3821032"/>
              </a:tblGrid>
              <a:tr h="1613473">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00000"/>
                    </a:solidFill>
                  </a:tcPr>
                </a:tc>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Internal Stakeholder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External Stakeholder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Priority Stakeholder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r>
              <a:tr h="1613473">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Stakeholder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13473">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Stakeholder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13473">
                <a:tc>
                  <a:txBody>
                    <a:bodyPr anchor="t" rtlCol="false"/>
                    <a:lstStyle/>
                    <a:p>
                      <a:pPr algn="ctr">
                        <a:lnSpc>
                          <a:spcPts val="2939"/>
                        </a:lnSpc>
                        <a:defRPr/>
                      </a:pPr>
                      <a:r>
                        <a:rPr lang="en-US" sz="2099" b="true">
                          <a:solidFill>
                            <a:srgbClr val="FFFFFF"/>
                          </a:solidFill>
                          <a:latin typeface="Arial Bold"/>
                          <a:ea typeface="Arial Bold"/>
                          <a:cs typeface="Arial Bold"/>
                          <a:sym typeface="Arial Bold"/>
                        </a:rPr>
                        <a:t>Stakeholder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345E4"/>
                    </a:solidFill>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0" y="0"/>
            <a:ext cx="18288000" cy="2227431"/>
            <a:chOff x="0" y="0"/>
            <a:chExt cx="4816593" cy="586648"/>
          </a:xfrm>
        </p:grpSpPr>
        <p:sp>
          <p:nvSpPr>
            <p:cNvPr name="Freeform 4" id="4"/>
            <p:cNvSpPr/>
            <p:nvPr/>
          </p:nvSpPr>
          <p:spPr>
            <a:xfrm flipH="false" flipV="false" rot="0">
              <a:off x="0" y="0"/>
              <a:ext cx="4816592" cy="586648"/>
            </a:xfrm>
            <a:custGeom>
              <a:avLst/>
              <a:gdLst/>
              <a:ahLst/>
              <a:cxnLst/>
              <a:rect r="r" b="b" t="t" l="l"/>
              <a:pathLst>
                <a:path h="586648" w="4816592">
                  <a:moveTo>
                    <a:pt x="0" y="0"/>
                  </a:moveTo>
                  <a:lnTo>
                    <a:pt x="4816592" y="0"/>
                  </a:lnTo>
                  <a:lnTo>
                    <a:pt x="4816592" y="586648"/>
                  </a:lnTo>
                  <a:lnTo>
                    <a:pt x="0" y="586648"/>
                  </a:lnTo>
                  <a:close/>
                </a:path>
              </a:pathLst>
            </a:custGeom>
            <a:solidFill>
              <a:srgbClr val="0345E4"/>
            </a:solidFill>
          </p:spPr>
        </p:sp>
        <p:sp>
          <p:nvSpPr>
            <p:cNvPr name="TextBox 5" id="5"/>
            <p:cNvSpPr txBox="true"/>
            <p:nvPr/>
          </p:nvSpPr>
          <p:spPr>
            <a:xfrm>
              <a:off x="0" y="-38100"/>
              <a:ext cx="4816593" cy="62474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19853" y="261229"/>
            <a:ext cx="5743232"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STAKEHOLDER</a:t>
            </a:r>
          </a:p>
        </p:txBody>
      </p:sp>
      <p:sp>
        <p:nvSpPr>
          <p:cNvPr name="AutoShape 7" id="7"/>
          <p:cNvSpPr/>
          <p:nvPr/>
        </p:nvSpPr>
        <p:spPr>
          <a:xfrm>
            <a:off x="6913567" y="442204"/>
            <a:ext cx="0" cy="1417611"/>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571437" y="361701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951667" y="4961126"/>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890575" y="4961126"/>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951667" y="6589138"/>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978271" y="6589138"/>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951667" y="8193555"/>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890575" y="8193555"/>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0978271" y="8193555"/>
            <a:ext cx="988545" cy="988545"/>
          </a:xfrm>
          <a:custGeom>
            <a:avLst/>
            <a:gdLst/>
            <a:ahLst/>
            <a:cxnLst/>
            <a:rect r="r" b="b" t="t" l="l"/>
            <a:pathLst>
              <a:path h="988545" w="988545">
                <a:moveTo>
                  <a:pt x="0" y="0"/>
                </a:moveTo>
                <a:lnTo>
                  <a:pt x="988545" y="0"/>
                </a:lnTo>
                <a:lnTo>
                  <a:pt x="988545" y="988545"/>
                </a:lnTo>
                <a:lnTo>
                  <a:pt x="0" y="98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987539" y="4961126"/>
            <a:ext cx="970009" cy="988545"/>
          </a:xfrm>
          <a:custGeom>
            <a:avLst/>
            <a:gdLst/>
            <a:ahLst/>
            <a:cxnLst/>
            <a:rect r="r" b="b" t="t" l="l"/>
            <a:pathLst>
              <a:path h="988545" w="970009">
                <a:moveTo>
                  <a:pt x="0" y="0"/>
                </a:moveTo>
                <a:lnTo>
                  <a:pt x="970009" y="0"/>
                </a:lnTo>
                <a:lnTo>
                  <a:pt x="970009" y="988545"/>
                </a:lnTo>
                <a:lnTo>
                  <a:pt x="0" y="988545"/>
                </a:lnTo>
                <a:lnTo>
                  <a:pt x="0" y="0"/>
                </a:lnTo>
                <a:close/>
              </a:path>
            </a:pathLst>
          </a:custGeom>
          <a:blipFill>
            <a:blip r:embed="rId6"/>
            <a:stretch>
              <a:fillRect l="0" t="0" r="0" b="0"/>
            </a:stretch>
          </a:blipFill>
        </p:spPr>
      </p:sp>
      <p:sp>
        <p:nvSpPr>
          <p:cNvPr name="Freeform 17" id="17"/>
          <p:cNvSpPr/>
          <p:nvPr/>
        </p:nvSpPr>
        <p:spPr>
          <a:xfrm flipH="false" flipV="false" rot="0">
            <a:off x="14909111" y="6589138"/>
            <a:ext cx="970009" cy="988545"/>
          </a:xfrm>
          <a:custGeom>
            <a:avLst/>
            <a:gdLst/>
            <a:ahLst/>
            <a:cxnLst/>
            <a:rect r="r" b="b" t="t" l="l"/>
            <a:pathLst>
              <a:path h="988545" w="970009">
                <a:moveTo>
                  <a:pt x="0" y="0"/>
                </a:moveTo>
                <a:lnTo>
                  <a:pt x="970009" y="0"/>
                </a:lnTo>
                <a:lnTo>
                  <a:pt x="970009" y="988545"/>
                </a:lnTo>
                <a:lnTo>
                  <a:pt x="0" y="988545"/>
                </a:lnTo>
                <a:lnTo>
                  <a:pt x="0" y="0"/>
                </a:lnTo>
                <a:close/>
              </a:path>
            </a:pathLst>
          </a:custGeom>
          <a:blipFill>
            <a:blip r:embed="rId6"/>
            <a:stretch>
              <a:fillRect l="0" t="0" r="0" b="0"/>
            </a:stretch>
          </a:blipFill>
        </p:spPr>
      </p:sp>
      <p:sp>
        <p:nvSpPr>
          <p:cNvPr name="TextBox 18" id="18"/>
          <p:cNvSpPr txBox="true"/>
          <p:nvPr/>
        </p:nvSpPr>
        <p:spPr>
          <a:xfrm rot="0">
            <a:off x="7940212" y="443473"/>
            <a:ext cx="9319088" cy="1264285"/>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As stakeholders in your success, our commitment goes beyond delivering exceptional services; we prioritize understanding and aligning with the unique goals and values of our clients.</a:t>
            </a:r>
          </a:p>
        </p:txBody>
      </p:sp>
      <p:sp>
        <p:nvSpPr>
          <p:cNvPr name="TextBox 19" id="19"/>
          <p:cNvSpPr txBox="true"/>
          <p:nvPr/>
        </p:nvSpPr>
        <p:spPr>
          <a:xfrm rot="0">
            <a:off x="2303774" y="3576285"/>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6251518" cy="10287000"/>
            <a:chOff x="0" y="0"/>
            <a:chExt cx="1646490" cy="2709333"/>
          </a:xfrm>
        </p:grpSpPr>
        <p:sp>
          <p:nvSpPr>
            <p:cNvPr name="Freeform 3" id="3"/>
            <p:cNvSpPr/>
            <p:nvPr/>
          </p:nvSpPr>
          <p:spPr>
            <a:xfrm flipH="false" flipV="false" rot="0">
              <a:off x="0" y="0"/>
              <a:ext cx="1646490" cy="2709333"/>
            </a:xfrm>
            <a:custGeom>
              <a:avLst/>
              <a:gdLst/>
              <a:ahLst/>
              <a:cxnLst/>
              <a:rect r="r" b="b" t="t" l="l"/>
              <a:pathLst>
                <a:path h="2709333" w="1646490">
                  <a:moveTo>
                    <a:pt x="0" y="0"/>
                  </a:moveTo>
                  <a:lnTo>
                    <a:pt x="1646490" y="0"/>
                  </a:lnTo>
                  <a:lnTo>
                    <a:pt x="1646490" y="2709333"/>
                  </a:lnTo>
                  <a:lnTo>
                    <a:pt x="0" y="2709333"/>
                  </a:lnTo>
                  <a:close/>
                </a:path>
              </a:pathLst>
            </a:custGeom>
            <a:solidFill>
              <a:srgbClr val="0345E4"/>
            </a:solidFill>
          </p:spPr>
        </p:sp>
        <p:sp>
          <p:nvSpPr>
            <p:cNvPr name="TextBox 4" id="4"/>
            <p:cNvSpPr txBox="true"/>
            <p:nvPr/>
          </p:nvSpPr>
          <p:spPr>
            <a:xfrm>
              <a:off x="0" y="-38100"/>
              <a:ext cx="1646490"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1732921"/>
            <a:ext cx="1310100" cy="0"/>
          </a:xfrm>
          <a:prstGeom prst="line">
            <a:avLst/>
          </a:prstGeom>
          <a:ln cap="flat" w="95250">
            <a:solidFill>
              <a:srgbClr val="FFFFFF"/>
            </a:solidFill>
            <a:prstDash val="solid"/>
            <a:headEnd type="none" len="sm" w="sm"/>
            <a:tailEnd type="none" len="sm" w="sm"/>
          </a:ln>
        </p:spPr>
      </p:sp>
      <p:sp>
        <p:nvSpPr>
          <p:cNvPr name="Freeform 6" id="6"/>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854211" y="624645"/>
            <a:ext cx="3388461" cy="4348314"/>
            <a:chOff x="0" y="0"/>
            <a:chExt cx="960727" cy="1232873"/>
          </a:xfrm>
        </p:grpSpPr>
        <p:sp>
          <p:nvSpPr>
            <p:cNvPr name="Freeform 8" id="8"/>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9" id="9"/>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854211" y="5201558"/>
            <a:ext cx="3388461" cy="4348314"/>
            <a:chOff x="0" y="0"/>
            <a:chExt cx="960727" cy="1232873"/>
          </a:xfrm>
        </p:grpSpPr>
        <p:sp>
          <p:nvSpPr>
            <p:cNvPr name="Freeform 11" id="11"/>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12" id="12"/>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540565" y="624645"/>
            <a:ext cx="3388461" cy="4348314"/>
            <a:chOff x="0" y="0"/>
            <a:chExt cx="960727" cy="1232873"/>
          </a:xfrm>
        </p:grpSpPr>
        <p:sp>
          <p:nvSpPr>
            <p:cNvPr name="Freeform 14" id="14"/>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15" id="15"/>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540565" y="5201558"/>
            <a:ext cx="3388461" cy="4348314"/>
            <a:chOff x="0" y="0"/>
            <a:chExt cx="960727" cy="1232873"/>
          </a:xfrm>
        </p:grpSpPr>
        <p:sp>
          <p:nvSpPr>
            <p:cNvPr name="Freeform 17" id="17"/>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18" id="18"/>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224301" y="624645"/>
            <a:ext cx="3388461" cy="4348314"/>
            <a:chOff x="0" y="0"/>
            <a:chExt cx="960727" cy="1232873"/>
          </a:xfrm>
        </p:grpSpPr>
        <p:sp>
          <p:nvSpPr>
            <p:cNvPr name="Freeform 20" id="20"/>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21" id="21"/>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224301" y="5201558"/>
            <a:ext cx="3388461" cy="4348314"/>
            <a:chOff x="0" y="0"/>
            <a:chExt cx="960727" cy="1232873"/>
          </a:xfrm>
        </p:grpSpPr>
        <p:sp>
          <p:nvSpPr>
            <p:cNvPr name="Freeform 23" id="23"/>
            <p:cNvSpPr/>
            <p:nvPr/>
          </p:nvSpPr>
          <p:spPr>
            <a:xfrm flipH="false" flipV="false" rot="0">
              <a:off x="0" y="0"/>
              <a:ext cx="960727" cy="1232873"/>
            </a:xfrm>
            <a:custGeom>
              <a:avLst/>
              <a:gdLst/>
              <a:ahLst/>
              <a:cxnLst/>
              <a:rect r="r" b="b" t="t" l="l"/>
              <a:pathLst>
                <a:path h="1232873" w="960727">
                  <a:moveTo>
                    <a:pt x="0" y="0"/>
                  </a:moveTo>
                  <a:lnTo>
                    <a:pt x="960727" y="0"/>
                  </a:lnTo>
                  <a:lnTo>
                    <a:pt x="960727" y="1232873"/>
                  </a:lnTo>
                  <a:lnTo>
                    <a:pt x="0" y="1232873"/>
                  </a:lnTo>
                  <a:close/>
                </a:path>
              </a:pathLst>
            </a:custGeom>
            <a:solidFill>
              <a:srgbClr val="FFFFFF"/>
            </a:solidFill>
          </p:spPr>
        </p:sp>
        <p:sp>
          <p:nvSpPr>
            <p:cNvPr name="TextBox 24" id="24"/>
            <p:cNvSpPr txBox="true"/>
            <p:nvPr/>
          </p:nvSpPr>
          <p:spPr>
            <a:xfrm>
              <a:off x="0" y="-38100"/>
              <a:ext cx="960727" cy="1270973"/>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916626" y="27193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OUR TEAM</a:t>
            </a:r>
          </a:p>
        </p:txBody>
      </p:sp>
      <p:sp>
        <p:nvSpPr>
          <p:cNvPr name="TextBox 26" id="26"/>
          <p:cNvSpPr txBox="true"/>
          <p:nvPr/>
        </p:nvSpPr>
        <p:spPr>
          <a:xfrm rot="0">
            <a:off x="916626" y="2293053"/>
            <a:ext cx="4403784" cy="5318125"/>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Our team is a diverse blend of creative minds, strategic thinkers, and industry experts committed to propelling your business to new heights. With a passion for innovation and a collective dedication to excellence, we bring a wealth of experience and fresh perspectives to every project.</a:t>
            </a:r>
          </a:p>
        </p:txBody>
      </p:sp>
      <p:grpSp>
        <p:nvGrpSpPr>
          <p:cNvPr name="Group 27" id="27"/>
          <p:cNvGrpSpPr/>
          <p:nvPr/>
        </p:nvGrpSpPr>
        <p:grpSpPr>
          <a:xfrm rot="0">
            <a:off x="7073462" y="850265"/>
            <a:ext cx="2949959" cy="3057027"/>
            <a:chOff x="0" y="0"/>
            <a:chExt cx="3933279" cy="4076036"/>
          </a:xfrm>
        </p:grpSpPr>
        <p:pic>
          <p:nvPicPr>
            <p:cNvPr name="Picture 28" id="28"/>
            <p:cNvPicPr>
              <a:picLocks noChangeAspect="true"/>
            </p:cNvPicPr>
            <p:nvPr/>
          </p:nvPicPr>
          <p:blipFill>
            <a:blip r:embed="rId4"/>
            <a:srcRect l="31936" t="9488" r="44802" b="54353"/>
            <a:stretch>
              <a:fillRect/>
            </a:stretch>
          </p:blipFill>
          <p:spPr>
            <a:xfrm flipH="false" flipV="false">
              <a:off x="0" y="0"/>
              <a:ext cx="3933279" cy="4076036"/>
            </a:xfrm>
            <a:prstGeom prst="rect">
              <a:avLst/>
            </a:prstGeom>
          </p:spPr>
        </p:pic>
      </p:grpSp>
      <p:grpSp>
        <p:nvGrpSpPr>
          <p:cNvPr name="Group 29" id="29"/>
          <p:cNvGrpSpPr/>
          <p:nvPr/>
        </p:nvGrpSpPr>
        <p:grpSpPr>
          <a:xfrm rot="0">
            <a:off x="7073462" y="5427178"/>
            <a:ext cx="2949959" cy="3057027"/>
            <a:chOff x="0" y="0"/>
            <a:chExt cx="3933279" cy="4076036"/>
          </a:xfrm>
        </p:grpSpPr>
        <p:pic>
          <p:nvPicPr>
            <p:cNvPr name="Picture 30" id="30"/>
            <p:cNvPicPr>
              <a:picLocks noChangeAspect="true"/>
            </p:cNvPicPr>
            <p:nvPr/>
          </p:nvPicPr>
          <p:blipFill>
            <a:blip r:embed="rId5"/>
            <a:srcRect l="8547" t="1373" r="15117" b="39296"/>
            <a:stretch>
              <a:fillRect/>
            </a:stretch>
          </p:blipFill>
          <p:spPr>
            <a:xfrm flipH="false" flipV="false">
              <a:off x="0" y="0"/>
              <a:ext cx="3933279" cy="4076036"/>
            </a:xfrm>
            <a:prstGeom prst="rect">
              <a:avLst/>
            </a:prstGeom>
          </p:spPr>
        </p:pic>
      </p:grpSp>
      <p:grpSp>
        <p:nvGrpSpPr>
          <p:cNvPr name="Group 31" id="31"/>
          <p:cNvGrpSpPr/>
          <p:nvPr/>
        </p:nvGrpSpPr>
        <p:grpSpPr>
          <a:xfrm rot="0">
            <a:off x="10759816" y="850265"/>
            <a:ext cx="2949959" cy="3057027"/>
            <a:chOff x="0" y="0"/>
            <a:chExt cx="3933279" cy="4076036"/>
          </a:xfrm>
        </p:grpSpPr>
        <p:pic>
          <p:nvPicPr>
            <p:cNvPr name="Picture 32" id="32"/>
            <p:cNvPicPr>
              <a:picLocks noChangeAspect="true"/>
            </p:cNvPicPr>
            <p:nvPr/>
          </p:nvPicPr>
          <p:blipFill>
            <a:blip r:embed="rId6"/>
            <a:srcRect l="0" t="5269" r="0" b="25557"/>
            <a:stretch>
              <a:fillRect/>
            </a:stretch>
          </p:blipFill>
          <p:spPr>
            <a:xfrm flipH="false" flipV="false">
              <a:off x="0" y="0"/>
              <a:ext cx="3933279" cy="4076036"/>
            </a:xfrm>
            <a:prstGeom prst="rect">
              <a:avLst/>
            </a:prstGeom>
          </p:spPr>
        </p:pic>
      </p:grpSp>
      <p:grpSp>
        <p:nvGrpSpPr>
          <p:cNvPr name="Group 33" id="33"/>
          <p:cNvGrpSpPr/>
          <p:nvPr/>
        </p:nvGrpSpPr>
        <p:grpSpPr>
          <a:xfrm rot="0">
            <a:off x="10759816" y="5427178"/>
            <a:ext cx="2949959" cy="3057027"/>
            <a:chOff x="0" y="0"/>
            <a:chExt cx="3933279" cy="4076036"/>
          </a:xfrm>
        </p:grpSpPr>
        <p:pic>
          <p:nvPicPr>
            <p:cNvPr name="Picture 34" id="34"/>
            <p:cNvPicPr>
              <a:picLocks noChangeAspect="true"/>
            </p:cNvPicPr>
            <p:nvPr/>
          </p:nvPicPr>
          <p:blipFill>
            <a:blip r:embed="rId7"/>
            <a:srcRect l="0" t="6952" r="0" b="24004"/>
            <a:stretch>
              <a:fillRect/>
            </a:stretch>
          </p:blipFill>
          <p:spPr>
            <a:xfrm flipH="false" flipV="false">
              <a:off x="0" y="0"/>
              <a:ext cx="3933279" cy="4076036"/>
            </a:xfrm>
            <a:prstGeom prst="rect">
              <a:avLst/>
            </a:prstGeom>
          </p:spPr>
        </p:pic>
      </p:grpSp>
      <p:grpSp>
        <p:nvGrpSpPr>
          <p:cNvPr name="Group 35" id="35"/>
          <p:cNvGrpSpPr/>
          <p:nvPr/>
        </p:nvGrpSpPr>
        <p:grpSpPr>
          <a:xfrm rot="0">
            <a:off x="14443552" y="850265"/>
            <a:ext cx="2949959" cy="3057027"/>
            <a:chOff x="0" y="0"/>
            <a:chExt cx="3933279" cy="4076036"/>
          </a:xfrm>
        </p:grpSpPr>
        <p:pic>
          <p:nvPicPr>
            <p:cNvPr name="Picture 36" id="36"/>
            <p:cNvPicPr>
              <a:picLocks noChangeAspect="true"/>
            </p:cNvPicPr>
            <p:nvPr/>
          </p:nvPicPr>
          <p:blipFill>
            <a:blip r:embed="rId8"/>
            <a:srcRect l="10378" t="6914" r="13290" b="40351"/>
            <a:stretch>
              <a:fillRect/>
            </a:stretch>
          </p:blipFill>
          <p:spPr>
            <a:xfrm flipH="false" flipV="false">
              <a:off x="0" y="0"/>
              <a:ext cx="3933279" cy="4076036"/>
            </a:xfrm>
            <a:prstGeom prst="rect">
              <a:avLst/>
            </a:prstGeom>
          </p:spPr>
        </p:pic>
      </p:grpSp>
      <p:grpSp>
        <p:nvGrpSpPr>
          <p:cNvPr name="Group 37" id="37"/>
          <p:cNvGrpSpPr/>
          <p:nvPr/>
        </p:nvGrpSpPr>
        <p:grpSpPr>
          <a:xfrm rot="0">
            <a:off x="14443552" y="5427178"/>
            <a:ext cx="2949959" cy="3057027"/>
            <a:chOff x="0" y="0"/>
            <a:chExt cx="3933279" cy="4076036"/>
          </a:xfrm>
        </p:grpSpPr>
        <p:pic>
          <p:nvPicPr>
            <p:cNvPr name="Picture 38" id="38"/>
            <p:cNvPicPr>
              <a:picLocks noChangeAspect="true"/>
            </p:cNvPicPr>
            <p:nvPr/>
          </p:nvPicPr>
          <p:blipFill>
            <a:blip r:embed="rId9"/>
            <a:srcRect l="28778" t="0" r="25023" b="28142"/>
            <a:stretch>
              <a:fillRect/>
            </a:stretch>
          </p:blipFill>
          <p:spPr>
            <a:xfrm flipH="false" flipV="false">
              <a:off x="0" y="0"/>
              <a:ext cx="3933279" cy="4076036"/>
            </a:xfrm>
            <a:prstGeom prst="rect">
              <a:avLst/>
            </a:prstGeom>
          </p:spPr>
        </p:pic>
      </p:grpSp>
      <p:sp>
        <p:nvSpPr>
          <p:cNvPr name="TextBox 39" id="39"/>
          <p:cNvSpPr txBox="true"/>
          <p:nvPr/>
        </p:nvSpPr>
        <p:spPr>
          <a:xfrm rot="0">
            <a:off x="1648963" y="8975725"/>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sp>
        <p:nvSpPr>
          <p:cNvPr name="TextBox 40" id="40"/>
          <p:cNvSpPr txBox="true"/>
          <p:nvPr/>
        </p:nvSpPr>
        <p:spPr>
          <a:xfrm rot="0">
            <a:off x="7149036" y="4048103"/>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Daniel Gallego</a:t>
            </a:r>
          </a:p>
        </p:txBody>
      </p:sp>
      <p:sp>
        <p:nvSpPr>
          <p:cNvPr name="TextBox 41" id="41"/>
          <p:cNvSpPr txBox="true"/>
          <p:nvPr/>
        </p:nvSpPr>
        <p:spPr>
          <a:xfrm rot="0">
            <a:off x="7149036" y="8625017"/>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Howard Ong</a:t>
            </a:r>
          </a:p>
        </p:txBody>
      </p:sp>
      <p:sp>
        <p:nvSpPr>
          <p:cNvPr name="TextBox 42" id="42"/>
          <p:cNvSpPr txBox="true"/>
          <p:nvPr/>
        </p:nvSpPr>
        <p:spPr>
          <a:xfrm rot="0">
            <a:off x="10835389" y="4048103"/>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Lars Peeters</a:t>
            </a:r>
          </a:p>
        </p:txBody>
      </p:sp>
      <p:sp>
        <p:nvSpPr>
          <p:cNvPr name="TextBox 43" id="43"/>
          <p:cNvSpPr txBox="true"/>
          <p:nvPr/>
        </p:nvSpPr>
        <p:spPr>
          <a:xfrm rot="0">
            <a:off x="10835389" y="8625017"/>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Dani Martinez</a:t>
            </a:r>
          </a:p>
        </p:txBody>
      </p:sp>
      <p:sp>
        <p:nvSpPr>
          <p:cNvPr name="TextBox 44" id="44"/>
          <p:cNvSpPr txBox="true"/>
          <p:nvPr/>
        </p:nvSpPr>
        <p:spPr>
          <a:xfrm rot="0">
            <a:off x="14519125" y="4048103"/>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Harper Russo</a:t>
            </a:r>
          </a:p>
        </p:txBody>
      </p:sp>
      <p:sp>
        <p:nvSpPr>
          <p:cNvPr name="TextBox 45" id="45"/>
          <p:cNvSpPr txBox="true"/>
          <p:nvPr/>
        </p:nvSpPr>
        <p:spPr>
          <a:xfrm rot="0">
            <a:off x="14519125" y="8625017"/>
            <a:ext cx="2798812" cy="387350"/>
          </a:xfrm>
          <a:prstGeom prst="rect">
            <a:avLst/>
          </a:prstGeom>
        </p:spPr>
        <p:txBody>
          <a:bodyPr anchor="t" rtlCol="false" tIns="0" lIns="0" bIns="0" rIns="0">
            <a:spAutoFit/>
          </a:bodyPr>
          <a:lstStyle/>
          <a:p>
            <a:pPr algn="ctr">
              <a:lnSpc>
                <a:spcPts val="2800"/>
              </a:lnSpc>
            </a:pPr>
            <a:r>
              <a:rPr lang="en-US" sz="2000" b="true">
                <a:solidFill>
                  <a:srgbClr val="000000"/>
                </a:solidFill>
                <a:latin typeface="Arial Bold"/>
                <a:ea typeface="Arial Bold"/>
                <a:cs typeface="Arial Bold"/>
                <a:sym typeface="Arial Bold"/>
              </a:rPr>
              <a:t>Matt Zhang</a:t>
            </a:r>
          </a:p>
        </p:txBody>
      </p:sp>
      <p:sp>
        <p:nvSpPr>
          <p:cNvPr name="TextBox 46" id="46"/>
          <p:cNvSpPr txBox="true"/>
          <p:nvPr/>
        </p:nvSpPr>
        <p:spPr>
          <a:xfrm rot="0">
            <a:off x="7149036" y="4393179"/>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Founder &amp; CEO</a:t>
            </a:r>
          </a:p>
        </p:txBody>
      </p:sp>
      <p:sp>
        <p:nvSpPr>
          <p:cNvPr name="TextBox 47" id="47"/>
          <p:cNvSpPr txBox="true"/>
          <p:nvPr/>
        </p:nvSpPr>
        <p:spPr>
          <a:xfrm rot="0">
            <a:off x="7149036" y="8970093"/>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Chief Product Officer</a:t>
            </a:r>
          </a:p>
        </p:txBody>
      </p:sp>
      <p:sp>
        <p:nvSpPr>
          <p:cNvPr name="TextBox 48" id="48"/>
          <p:cNvSpPr txBox="true"/>
          <p:nvPr/>
        </p:nvSpPr>
        <p:spPr>
          <a:xfrm rot="0">
            <a:off x="10835389" y="4393179"/>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CTO</a:t>
            </a:r>
          </a:p>
        </p:txBody>
      </p:sp>
      <p:sp>
        <p:nvSpPr>
          <p:cNvPr name="TextBox 49" id="49"/>
          <p:cNvSpPr txBox="true"/>
          <p:nvPr/>
        </p:nvSpPr>
        <p:spPr>
          <a:xfrm rot="0">
            <a:off x="10835389" y="8970093"/>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Project Manager</a:t>
            </a:r>
          </a:p>
        </p:txBody>
      </p:sp>
      <p:sp>
        <p:nvSpPr>
          <p:cNvPr name="TextBox 50" id="50"/>
          <p:cNvSpPr txBox="true"/>
          <p:nvPr/>
        </p:nvSpPr>
        <p:spPr>
          <a:xfrm rot="0">
            <a:off x="14519125" y="4393179"/>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General Manager</a:t>
            </a:r>
          </a:p>
        </p:txBody>
      </p:sp>
      <p:sp>
        <p:nvSpPr>
          <p:cNvPr name="TextBox 51" id="51"/>
          <p:cNvSpPr txBox="true"/>
          <p:nvPr/>
        </p:nvSpPr>
        <p:spPr>
          <a:xfrm rot="0">
            <a:off x="14519125" y="8970093"/>
            <a:ext cx="2798812" cy="344805"/>
          </a:xfrm>
          <a:prstGeom prst="rect">
            <a:avLst/>
          </a:prstGeom>
        </p:spPr>
        <p:txBody>
          <a:bodyPr anchor="t" rtlCol="false" tIns="0" lIns="0" bIns="0" rIns="0">
            <a:spAutoFit/>
          </a:bodyPr>
          <a:lstStyle/>
          <a:p>
            <a:pPr algn="ctr">
              <a:lnSpc>
                <a:spcPts val="2520"/>
              </a:lnSpc>
            </a:pPr>
            <a:r>
              <a:rPr lang="en-US" sz="1800">
                <a:solidFill>
                  <a:srgbClr val="000000"/>
                </a:solidFill>
                <a:latin typeface="Arial"/>
                <a:ea typeface="Arial"/>
                <a:cs typeface="Arial"/>
                <a:sym typeface="Arial"/>
              </a:rPr>
              <a:t>Marketing Manager</a:t>
            </a:r>
          </a:p>
        </p:txBody>
      </p:sp>
    </p:spTree>
  </p:cSld>
  <p:clrMapOvr>
    <a:masterClrMapping/>
  </p:clrMapOvr>
</p:sld>
</file>

<file path=ppt/slides/slide8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sp>
        <p:nvSpPr>
          <p:cNvPr name="TextBox 4" id="4"/>
          <p:cNvSpPr txBox="true"/>
          <p:nvPr/>
        </p:nvSpPr>
        <p:spPr>
          <a:xfrm rot="0">
            <a:off x="916626" y="2483824"/>
            <a:ext cx="5004077" cy="5803900"/>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Welcome to Thynk Unlimited, where we specialize in propelling businesses to new heights through innovative and results-driven marketing strategies. In a rapidly evolving digital landscape, our agency stands out for its commitment to delivering tailored solutions that resonate with your target audience. Here's a snapshot of what we bring to the table:</a:t>
            </a:r>
          </a:p>
        </p:txBody>
      </p:sp>
      <p:grpSp>
        <p:nvGrpSpPr>
          <p:cNvPr name="Group 5" id="5"/>
          <p:cNvGrpSpPr/>
          <p:nvPr/>
        </p:nvGrpSpPr>
        <p:grpSpPr>
          <a:xfrm rot="0">
            <a:off x="3418664" y="2262622"/>
            <a:ext cx="732337" cy="732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TextBox 8" id="8"/>
          <p:cNvSpPr txBox="true"/>
          <p:nvPr/>
        </p:nvSpPr>
        <p:spPr>
          <a:xfrm rot="0">
            <a:off x="4339756" y="2918759"/>
            <a:ext cx="9328172"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We don't just create campaigns; we craft strategies. Our team conducts in-depth market research to understand your industry, identify opportunities, and develop a customized roadmap.</a:t>
            </a:r>
          </a:p>
        </p:txBody>
      </p:sp>
      <p:sp>
        <p:nvSpPr>
          <p:cNvPr name="TextBox 9" id="9"/>
          <p:cNvSpPr txBox="true"/>
          <p:nvPr/>
        </p:nvSpPr>
        <p:spPr>
          <a:xfrm rot="0">
            <a:off x="4339756" y="2346215"/>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Strategic Insights:</a:t>
            </a:r>
          </a:p>
        </p:txBody>
      </p:sp>
      <p:grpSp>
        <p:nvGrpSpPr>
          <p:cNvPr name="Group 10" id="10"/>
          <p:cNvGrpSpPr/>
          <p:nvPr/>
        </p:nvGrpSpPr>
        <p:grpSpPr>
          <a:xfrm rot="0">
            <a:off x="3418664" y="4586668"/>
            <a:ext cx="732337" cy="7323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3" id="13"/>
          <p:cNvSpPr txBox="true"/>
          <p:nvPr/>
        </p:nvSpPr>
        <p:spPr>
          <a:xfrm rot="0">
            <a:off x="4339756" y="5242805"/>
            <a:ext cx="9328172"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From social media and content marketing to SEO and paid advertising, we leverage a diverse set of channels to maximize your brand's visibility.</a:t>
            </a:r>
          </a:p>
        </p:txBody>
      </p:sp>
      <p:sp>
        <p:nvSpPr>
          <p:cNvPr name="TextBox 14" id="14"/>
          <p:cNvSpPr txBox="true"/>
          <p:nvPr/>
        </p:nvSpPr>
        <p:spPr>
          <a:xfrm rot="0">
            <a:off x="4339756" y="4670261"/>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Multi-Channel Mastery:</a:t>
            </a:r>
          </a:p>
        </p:txBody>
      </p:sp>
      <p:grpSp>
        <p:nvGrpSpPr>
          <p:cNvPr name="Group 15" id="15"/>
          <p:cNvGrpSpPr/>
          <p:nvPr/>
        </p:nvGrpSpPr>
        <p:grpSpPr>
          <a:xfrm rot="0">
            <a:off x="3418664" y="6910714"/>
            <a:ext cx="732337" cy="73233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grpSp>
        <p:nvGrpSpPr>
          <p:cNvPr name="Group 18" id="18"/>
          <p:cNvGrpSpPr/>
          <p:nvPr/>
        </p:nvGrpSpPr>
        <p:grpSpPr>
          <a:xfrm rot="0">
            <a:off x="11802187" y="6638384"/>
            <a:ext cx="4596322" cy="45963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339756" y="7566850"/>
            <a:ext cx="9328172"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Our campaigns are backed by analytics and data-driven insights. By constantly monitoring performance metrics, we fine-tune strategies in real-time, ensuring optimal results.</a:t>
            </a:r>
          </a:p>
        </p:txBody>
      </p:sp>
      <p:sp>
        <p:nvSpPr>
          <p:cNvPr name="TextBox 22" id="22"/>
          <p:cNvSpPr txBox="true"/>
          <p:nvPr/>
        </p:nvSpPr>
        <p:spPr>
          <a:xfrm rot="0">
            <a:off x="4339756" y="6994307"/>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Data-Driven Precision:</a:t>
            </a:r>
          </a:p>
        </p:txBody>
      </p:sp>
      <p:grpSp>
        <p:nvGrpSpPr>
          <p:cNvPr name="Group 23" id="23"/>
          <p:cNvGrpSpPr/>
          <p:nvPr/>
        </p:nvGrpSpPr>
        <p:grpSpPr>
          <a:xfrm rot="5400000">
            <a:off x="15779971" y="3548789"/>
            <a:ext cx="1479329" cy="147932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5400000">
            <a:off x="15394109" y="827047"/>
            <a:ext cx="771724" cy="7717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5400000">
            <a:off x="5324660" y="9048119"/>
            <a:ext cx="596043" cy="59604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609914" y="0"/>
            <a:ext cx="1694792" cy="10287000"/>
            <a:chOff x="0" y="0"/>
            <a:chExt cx="446365" cy="2709333"/>
          </a:xfrm>
        </p:grpSpPr>
        <p:sp>
          <p:nvSpPr>
            <p:cNvPr name="Freeform 33" id="3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34" id="3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3418664" y="117633"/>
            <a:ext cx="8035171"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LÝ DO CHỌN ĐỀ TÀI</a:t>
            </a:r>
          </a:p>
        </p:txBody>
      </p:sp>
      <p:grpSp>
        <p:nvGrpSpPr>
          <p:cNvPr name="Group 36" id="36"/>
          <p:cNvGrpSpPr/>
          <p:nvPr/>
        </p:nvGrpSpPr>
        <p:grpSpPr>
          <a:xfrm rot="0">
            <a:off x="17259300" y="0"/>
            <a:ext cx="1028700" cy="102870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38" id="3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52"/>
            <a:ext cx="4235092" cy="10287000"/>
            <a:chOff x="0" y="0"/>
            <a:chExt cx="3346246" cy="8128000"/>
          </a:xfrm>
        </p:grpSpPr>
        <p:sp>
          <p:nvSpPr>
            <p:cNvPr name="Freeform 3" id="3"/>
            <p:cNvSpPr/>
            <p:nvPr/>
          </p:nvSpPr>
          <p:spPr>
            <a:xfrm flipH="false" flipV="false" rot="0">
              <a:off x="0" y="0"/>
              <a:ext cx="3346246" cy="8128000"/>
            </a:xfrm>
            <a:custGeom>
              <a:avLst/>
              <a:gdLst/>
              <a:ahLst/>
              <a:cxnLst/>
              <a:rect r="r" b="b" t="t" l="l"/>
              <a:pathLst>
                <a:path h="8128000" w="3346246">
                  <a:moveTo>
                    <a:pt x="0" y="0"/>
                  </a:moveTo>
                  <a:lnTo>
                    <a:pt x="3346246" y="0"/>
                  </a:lnTo>
                  <a:lnTo>
                    <a:pt x="3346246" y="8128000"/>
                  </a:lnTo>
                  <a:lnTo>
                    <a:pt x="0" y="8128000"/>
                  </a:lnTo>
                  <a:close/>
                </a:path>
              </a:pathLst>
            </a:custGeom>
            <a:solidFill>
              <a:srgbClr val="F6F6F6"/>
            </a:solidFill>
          </p:spPr>
        </p:sp>
        <p:sp>
          <p:nvSpPr>
            <p:cNvPr name="TextBox 4" id="4"/>
            <p:cNvSpPr txBox="true"/>
            <p:nvPr/>
          </p:nvSpPr>
          <p:spPr>
            <a:xfrm>
              <a:off x="0" y="-38100"/>
              <a:ext cx="3346246" cy="81661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596688"/>
            <a:ext cx="5881542" cy="3026622"/>
            <a:chOff x="0" y="0"/>
            <a:chExt cx="812800" cy="418264"/>
          </a:xfrm>
        </p:grpSpPr>
        <p:sp>
          <p:nvSpPr>
            <p:cNvPr name="Freeform 6" id="6"/>
            <p:cNvSpPr/>
            <p:nvPr/>
          </p:nvSpPr>
          <p:spPr>
            <a:xfrm flipH="false" flipV="false" rot="0">
              <a:off x="0" y="0"/>
              <a:ext cx="812800" cy="418264"/>
            </a:xfrm>
            <a:custGeom>
              <a:avLst/>
              <a:gdLst/>
              <a:ahLst/>
              <a:cxnLst/>
              <a:rect r="r" b="b" t="t" l="l"/>
              <a:pathLst>
                <a:path h="418264" w="812800">
                  <a:moveTo>
                    <a:pt x="0" y="0"/>
                  </a:moveTo>
                  <a:lnTo>
                    <a:pt x="812800" y="0"/>
                  </a:lnTo>
                  <a:lnTo>
                    <a:pt x="812800" y="418264"/>
                  </a:lnTo>
                  <a:lnTo>
                    <a:pt x="0" y="418264"/>
                  </a:lnTo>
                  <a:close/>
                </a:path>
              </a:pathLst>
            </a:custGeom>
            <a:solidFill>
              <a:srgbClr val="000000"/>
            </a:solidFill>
          </p:spPr>
        </p:sp>
        <p:sp>
          <p:nvSpPr>
            <p:cNvPr name="TextBox 7" id="7"/>
            <p:cNvSpPr txBox="true"/>
            <p:nvPr/>
          </p:nvSpPr>
          <p:spPr>
            <a:xfrm>
              <a:off x="0" y="-38100"/>
              <a:ext cx="812800" cy="456364"/>
            </a:xfrm>
            <a:prstGeom prst="rect">
              <a:avLst/>
            </a:prstGeom>
          </p:spPr>
          <p:txBody>
            <a:bodyPr anchor="ctr" rtlCol="false" tIns="50800" lIns="50800" bIns="50800" rIns="50800"/>
            <a:lstStyle/>
            <a:p>
              <a:pPr algn="ctr">
                <a:lnSpc>
                  <a:spcPts val="2901"/>
                </a:lnSpc>
              </a:pPr>
            </a:p>
          </p:txBody>
        </p:sp>
      </p:grpSp>
      <p:grpSp>
        <p:nvGrpSpPr>
          <p:cNvPr name="Group 8" id="8"/>
          <p:cNvGrpSpPr/>
          <p:nvPr/>
        </p:nvGrpSpPr>
        <p:grpSpPr>
          <a:xfrm rot="0">
            <a:off x="7576992" y="2596688"/>
            <a:ext cx="5881542" cy="3026622"/>
            <a:chOff x="0" y="0"/>
            <a:chExt cx="812800" cy="418264"/>
          </a:xfrm>
        </p:grpSpPr>
        <p:sp>
          <p:nvSpPr>
            <p:cNvPr name="Freeform 9" id="9"/>
            <p:cNvSpPr/>
            <p:nvPr/>
          </p:nvSpPr>
          <p:spPr>
            <a:xfrm flipH="false" flipV="false" rot="0">
              <a:off x="0" y="0"/>
              <a:ext cx="812800" cy="418264"/>
            </a:xfrm>
            <a:custGeom>
              <a:avLst/>
              <a:gdLst/>
              <a:ahLst/>
              <a:cxnLst/>
              <a:rect r="r" b="b" t="t" l="l"/>
              <a:pathLst>
                <a:path h="418264" w="812800">
                  <a:moveTo>
                    <a:pt x="0" y="0"/>
                  </a:moveTo>
                  <a:lnTo>
                    <a:pt x="812800" y="0"/>
                  </a:lnTo>
                  <a:lnTo>
                    <a:pt x="812800" y="418264"/>
                  </a:lnTo>
                  <a:lnTo>
                    <a:pt x="0" y="418264"/>
                  </a:lnTo>
                  <a:close/>
                </a:path>
              </a:pathLst>
            </a:custGeom>
            <a:solidFill>
              <a:srgbClr val="0345E4"/>
            </a:solidFill>
          </p:spPr>
        </p:sp>
        <p:sp>
          <p:nvSpPr>
            <p:cNvPr name="TextBox 10" id="10"/>
            <p:cNvSpPr txBox="true"/>
            <p:nvPr/>
          </p:nvSpPr>
          <p:spPr>
            <a:xfrm>
              <a:off x="0" y="-38100"/>
              <a:ext cx="812800" cy="456364"/>
            </a:xfrm>
            <a:prstGeom prst="rect">
              <a:avLst/>
            </a:prstGeom>
          </p:spPr>
          <p:txBody>
            <a:bodyPr anchor="ctr" rtlCol="false" tIns="50800" lIns="50800" bIns="50800" rIns="50800"/>
            <a:lstStyle/>
            <a:p>
              <a:pPr algn="ctr">
                <a:lnSpc>
                  <a:spcPts val="2901"/>
                </a:lnSpc>
              </a:pPr>
            </a:p>
          </p:txBody>
        </p:sp>
      </p:grpSp>
      <p:grpSp>
        <p:nvGrpSpPr>
          <p:cNvPr name="Group 11" id="11"/>
          <p:cNvGrpSpPr/>
          <p:nvPr/>
        </p:nvGrpSpPr>
        <p:grpSpPr>
          <a:xfrm rot="0">
            <a:off x="2556899" y="6514810"/>
            <a:ext cx="5881542" cy="3026622"/>
            <a:chOff x="0" y="0"/>
            <a:chExt cx="812800" cy="418264"/>
          </a:xfrm>
        </p:grpSpPr>
        <p:sp>
          <p:nvSpPr>
            <p:cNvPr name="Freeform 12" id="12"/>
            <p:cNvSpPr/>
            <p:nvPr/>
          </p:nvSpPr>
          <p:spPr>
            <a:xfrm flipH="false" flipV="false" rot="0">
              <a:off x="0" y="0"/>
              <a:ext cx="812800" cy="418264"/>
            </a:xfrm>
            <a:custGeom>
              <a:avLst/>
              <a:gdLst/>
              <a:ahLst/>
              <a:cxnLst/>
              <a:rect r="r" b="b" t="t" l="l"/>
              <a:pathLst>
                <a:path h="418264" w="812800">
                  <a:moveTo>
                    <a:pt x="0" y="0"/>
                  </a:moveTo>
                  <a:lnTo>
                    <a:pt x="812800" y="0"/>
                  </a:lnTo>
                  <a:lnTo>
                    <a:pt x="812800" y="418264"/>
                  </a:lnTo>
                  <a:lnTo>
                    <a:pt x="0" y="418264"/>
                  </a:lnTo>
                  <a:close/>
                </a:path>
              </a:pathLst>
            </a:custGeom>
            <a:solidFill>
              <a:srgbClr val="0345E4"/>
            </a:solidFill>
          </p:spPr>
        </p:sp>
        <p:sp>
          <p:nvSpPr>
            <p:cNvPr name="TextBox 13" id="13"/>
            <p:cNvSpPr txBox="true"/>
            <p:nvPr/>
          </p:nvSpPr>
          <p:spPr>
            <a:xfrm>
              <a:off x="0" y="-38100"/>
              <a:ext cx="812800" cy="456364"/>
            </a:xfrm>
            <a:prstGeom prst="rect">
              <a:avLst/>
            </a:prstGeom>
          </p:spPr>
          <p:txBody>
            <a:bodyPr anchor="ctr" rtlCol="false" tIns="50800" lIns="50800" bIns="50800" rIns="50800"/>
            <a:lstStyle/>
            <a:p>
              <a:pPr algn="ctr">
                <a:lnSpc>
                  <a:spcPts val="2901"/>
                </a:lnSpc>
              </a:pPr>
            </a:p>
          </p:txBody>
        </p:sp>
      </p:grpSp>
      <p:grpSp>
        <p:nvGrpSpPr>
          <p:cNvPr name="Group 14" id="14"/>
          <p:cNvGrpSpPr/>
          <p:nvPr/>
        </p:nvGrpSpPr>
        <p:grpSpPr>
          <a:xfrm rot="0">
            <a:off x="9105190" y="6514810"/>
            <a:ext cx="5881542" cy="3026622"/>
            <a:chOff x="0" y="0"/>
            <a:chExt cx="812800" cy="418264"/>
          </a:xfrm>
        </p:grpSpPr>
        <p:sp>
          <p:nvSpPr>
            <p:cNvPr name="Freeform 15" id="15"/>
            <p:cNvSpPr/>
            <p:nvPr/>
          </p:nvSpPr>
          <p:spPr>
            <a:xfrm flipH="false" flipV="false" rot="0">
              <a:off x="0" y="0"/>
              <a:ext cx="812800" cy="418264"/>
            </a:xfrm>
            <a:custGeom>
              <a:avLst/>
              <a:gdLst/>
              <a:ahLst/>
              <a:cxnLst/>
              <a:rect r="r" b="b" t="t" l="l"/>
              <a:pathLst>
                <a:path h="418264" w="812800">
                  <a:moveTo>
                    <a:pt x="0" y="0"/>
                  </a:moveTo>
                  <a:lnTo>
                    <a:pt x="812800" y="0"/>
                  </a:lnTo>
                  <a:lnTo>
                    <a:pt x="812800" y="418264"/>
                  </a:lnTo>
                  <a:lnTo>
                    <a:pt x="0" y="418264"/>
                  </a:lnTo>
                  <a:close/>
                </a:path>
              </a:pathLst>
            </a:custGeom>
            <a:solidFill>
              <a:srgbClr val="000000"/>
            </a:solidFill>
          </p:spPr>
        </p:sp>
        <p:sp>
          <p:nvSpPr>
            <p:cNvPr name="TextBox 16" id="16"/>
            <p:cNvSpPr txBox="true"/>
            <p:nvPr/>
          </p:nvSpPr>
          <p:spPr>
            <a:xfrm>
              <a:off x="0" y="-38100"/>
              <a:ext cx="812800" cy="456364"/>
            </a:xfrm>
            <a:prstGeom prst="rect">
              <a:avLst/>
            </a:prstGeom>
          </p:spPr>
          <p:txBody>
            <a:bodyPr anchor="ctr" rtlCol="false" tIns="50800" lIns="50800" bIns="50800" rIns="50800"/>
            <a:lstStyle/>
            <a:p>
              <a:pPr algn="ctr">
                <a:lnSpc>
                  <a:spcPts val="2901"/>
                </a:lnSpc>
              </a:pPr>
            </a:p>
          </p:txBody>
        </p:sp>
      </p:grpSp>
      <p:grpSp>
        <p:nvGrpSpPr>
          <p:cNvPr name="Group 17" id="17"/>
          <p:cNvGrpSpPr>
            <a:grpSpLocks noChangeAspect="true"/>
          </p:cNvGrpSpPr>
          <p:nvPr/>
        </p:nvGrpSpPr>
        <p:grpSpPr>
          <a:xfrm rot="0">
            <a:off x="1593073" y="1966238"/>
            <a:ext cx="1260901" cy="1260901"/>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6556" t="-19891" r="-10052" b="-55802"/>
              </a:stretch>
            </a:blipFill>
          </p:spPr>
        </p:sp>
      </p:grpSp>
      <p:grpSp>
        <p:nvGrpSpPr>
          <p:cNvPr name="Group 21" id="21"/>
          <p:cNvGrpSpPr>
            <a:grpSpLocks noChangeAspect="true"/>
          </p:cNvGrpSpPr>
          <p:nvPr/>
        </p:nvGrpSpPr>
        <p:grpSpPr>
          <a:xfrm rot="0">
            <a:off x="8141365" y="1966238"/>
            <a:ext cx="1260901" cy="1260901"/>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4052" t="-37930" r="-5581" b="-27359"/>
              </a:stretch>
            </a:blipFill>
          </p:spPr>
        </p:sp>
      </p:grpSp>
      <p:grpSp>
        <p:nvGrpSpPr>
          <p:cNvPr name="Group 25" id="25"/>
          <p:cNvGrpSpPr>
            <a:grpSpLocks noChangeAspect="true"/>
          </p:cNvGrpSpPr>
          <p:nvPr/>
        </p:nvGrpSpPr>
        <p:grpSpPr>
          <a:xfrm rot="0">
            <a:off x="3121272" y="5884360"/>
            <a:ext cx="1260901" cy="1260901"/>
            <a:chOff x="0" y="0"/>
            <a:chExt cx="14840029" cy="14840029"/>
          </a:xfrm>
        </p:grpSpPr>
        <p:sp>
          <p:nvSpPr>
            <p:cNvPr name="Freeform 26" id="2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name="Freeform 27" id="2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name="Freeform 28" id="2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39315" t="0" r="-37398" b="-85533"/>
              </a:stretch>
            </a:blipFill>
          </p:spPr>
        </p:sp>
      </p:grpSp>
      <p:grpSp>
        <p:nvGrpSpPr>
          <p:cNvPr name="Group 29" id="29"/>
          <p:cNvGrpSpPr>
            <a:grpSpLocks noChangeAspect="true"/>
          </p:cNvGrpSpPr>
          <p:nvPr/>
        </p:nvGrpSpPr>
        <p:grpSpPr>
          <a:xfrm rot="0">
            <a:off x="9669563" y="5884360"/>
            <a:ext cx="1260901" cy="1260901"/>
            <a:chOff x="0" y="0"/>
            <a:chExt cx="14840029" cy="14840029"/>
          </a:xfrm>
        </p:grpSpPr>
        <p:sp>
          <p:nvSpPr>
            <p:cNvPr name="Freeform 30" id="3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name="Freeform 31" id="3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32" id="3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4905" r="223" b="-24905"/>
              </a:stretch>
            </a:blipFill>
          </p:spPr>
        </p:sp>
      </p:grpSp>
      <p:grpSp>
        <p:nvGrpSpPr>
          <p:cNvPr name="Group 33" id="33"/>
          <p:cNvGrpSpPr/>
          <p:nvPr/>
        </p:nvGrpSpPr>
        <p:grpSpPr>
          <a:xfrm rot="0">
            <a:off x="4454167" y="4744326"/>
            <a:ext cx="1891701" cy="360605"/>
            <a:chOff x="0" y="0"/>
            <a:chExt cx="2522268" cy="480807"/>
          </a:xfrm>
        </p:grpSpPr>
        <p:grpSp>
          <p:nvGrpSpPr>
            <p:cNvPr name="Group 34" id="34"/>
            <p:cNvGrpSpPr/>
            <p:nvPr/>
          </p:nvGrpSpPr>
          <p:grpSpPr>
            <a:xfrm rot="0">
              <a:off x="2017814" y="0"/>
              <a:ext cx="504454" cy="480807"/>
              <a:chOff x="0" y="0"/>
              <a:chExt cx="812800" cy="774700"/>
            </a:xfrm>
          </p:grpSpPr>
          <p:sp>
            <p:nvSpPr>
              <p:cNvPr name="Freeform 35" id="3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36" id="36"/>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37" id="37"/>
            <p:cNvGrpSpPr/>
            <p:nvPr/>
          </p:nvGrpSpPr>
          <p:grpSpPr>
            <a:xfrm rot="0">
              <a:off x="1513361" y="0"/>
              <a:ext cx="504454" cy="480807"/>
              <a:chOff x="0" y="0"/>
              <a:chExt cx="812800" cy="774700"/>
            </a:xfrm>
          </p:grpSpPr>
          <p:sp>
            <p:nvSpPr>
              <p:cNvPr name="Freeform 38" id="3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39" id="39"/>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40" id="40"/>
            <p:cNvGrpSpPr/>
            <p:nvPr/>
          </p:nvGrpSpPr>
          <p:grpSpPr>
            <a:xfrm rot="0">
              <a:off x="1008907" y="0"/>
              <a:ext cx="504454" cy="480807"/>
              <a:chOff x="0" y="0"/>
              <a:chExt cx="812800" cy="774700"/>
            </a:xfrm>
          </p:grpSpPr>
          <p:sp>
            <p:nvSpPr>
              <p:cNvPr name="Freeform 41" id="4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42" id="42"/>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43" id="43"/>
            <p:cNvGrpSpPr/>
            <p:nvPr/>
          </p:nvGrpSpPr>
          <p:grpSpPr>
            <a:xfrm rot="0">
              <a:off x="504454" y="0"/>
              <a:ext cx="504454" cy="480807"/>
              <a:chOff x="0" y="0"/>
              <a:chExt cx="812800" cy="774700"/>
            </a:xfrm>
          </p:grpSpPr>
          <p:sp>
            <p:nvSpPr>
              <p:cNvPr name="Freeform 44" id="4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45" id="45"/>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46" id="46"/>
            <p:cNvGrpSpPr/>
            <p:nvPr/>
          </p:nvGrpSpPr>
          <p:grpSpPr>
            <a:xfrm rot="0">
              <a:off x="0" y="0"/>
              <a:ext cx="504454" cy="480807"/>
              <a:chOff x="0" y="0"/>
              <a:chExt cx="812800" cy="774700"/>
            </a:xfrm>
          </p:grpSpPr>
          <p:sp>
            <p:nvSpPr>
              <p:cNvPr name="Freeform 47" id="4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48" id="48"/>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grpSp>
        <p:nvGrpSpPr>
          <p:cNvPr name="Group 49" id="49"/>
          <p:cNvGrpSpPr/>
          <p:nvPr/>
        </p:nvGrpSpPr>
        <p:grpSpPr>
          <a:xfrm rot="0">
            <a:off x="11002459" y="4744326"/>
            <a:ext cx="1891701" cy="360605"/>
            <a:chOff x="0" y="0"/>
            <a:chExt cx="2522268" cy="480807"/>
          </a:xfrm>
        </p:grpSpPr>
        <p:grpSp>
          <p:nvGrpSpPr>
            <p:cNvPr name="Group 50" id="50"/>
            <p:cNvGrpSpPr/>
            <p:nvPr/>
          </p:nvGrpSpPr>
          <p:grpSpPr>
            <a:xfrm rot="0">
              <a:off x="2017814" y="0"/>
              <a:ext cx="504454" cy="480807"/>
              <a:chOff x="0" y="0"/>
              <a:chExt cx="812800" cy="774700"/>
            </a:xfrm>
          </p:grpSpPr>
          <p:sp>
            <p:nvSpPr>
              <p:cNvPr name="Freeform 51" id="5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52" id="52"/>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53" id="53"/>
            <p:cNvGrpSpPr/>
            <p:nvPr/>
          </p:nvGrpSpPr>
          <p:grpSpPr>
            <a:xfrm rot="0">
              <a:off x="1513361" y="0"/>
              <a:ext cx="504454" cy="480807"/>
              <a:chOff x="0" y="0"/>
              <a:chExt cx="812800" cy="774700"/>
            </a:xfrm>
          </p:grpSpPr>
          <p:sp>
            <p:nvSpPr>
              <p:cNvPr name="Freeform 54" id="5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55" id="55"/>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56" id="56"/>
            <p:cNvGrpSpPr/>
            <p:nvPr/>
          </p:nvGrpSpPr>
          <p:grpSpPr>
            <a:xfrm rot="0">
              <a:off x="1008907" y="0"/>
              <a:ext cx="504454" cy="480807"/>
              <a:chOff x="0" y="0"/>
              <a:chExt cx="812800" cy="774700"/>
            </a:xfrm>
          </p:grpSpPr>
          <p:sp>
            <p:nvSpPr>
              <p:cNvPr name="Freeform 57" id="5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58" id="58"/>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59" id="59"/>
            <p:cNvGrpSpPr/>
            <p:nvPr/>
          </p:nvGrpSpPr>
          <p:grpSpPr>
            <a:xfrm rot="0">
              <a:off x="504454" y="0"/>
              <a:ext cx="504454" cy="480807"/>
              <a:chOff x="0" y="0"/>
              <a:chExt cx="812800" cy="774700"/>
            </a:xfrm>
          </p:grpSpPr>
          <p:sp>
            <p:nvSpPr>
              <p:cNvPr name="Freeform 60" id="6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61" id="61"/>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62" id="62"/>
            <p:cNvGrpSpPr/>
            <p:nvPr/>
          </p:nvGrpSpPr>
          <p:grpSpPr>
            <a:xfrm rot="0">
              <a:off x="0" y="0"/>
              <a:ext cx="504454" cy="480807"/>
              <a:chOff x="0" y="0"/>
              <a:chExt cx="812800" cy="774700"/>
            </a:xfrm>
          </p:grpSpPr>
          <p:sp>
            <p:nvSpPr>
              <p:cNvPr name="Freeform 63" id="6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64" id="64"/>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grpSp>
        <p:nvGrpSpPr>
          <p:cNvPr name="Group 65" id="65"/>
          <p:cNvGrpSpPr/>
          <p:nvPr/>
        </p:nvGrpSpPr>
        <p:grpSpPr>
          <a:xfrm rot="0">
            <a:off x="5982366" y="8662448"/>
            <a:ext cx="1891701" cy="360605"/>
            <a:chOff x="0" y="0"/>
            <a:chExt cx="2522268" cy="480807"/>
          </a:xfrm>
        </p:grpSpPr>
        <p:grpSp>
          <p:nvGrpSpPr>
            <p:cNvPr name="Group 66" id="66"/>
            <p:cNvGrpSpPr/>
            <p:nvPr/>
          </p:nvGrpSpPr>
          <p:grpSpPr>
            <a:xfrm rot="0">
              <a:off x="2017814" y="0"/>
              <a:ext cx="504454" cy="480807"/>
              <a:chOff x="0" y="0"/>
              <a:chExt cx="812800" cy="774700"/>
            </a:xfrm>
          </p:grpSpPr>
          <p:sp>
            <p:nvSpPr>
              <p:cNvPr name="Freeform 67" id="6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68" id="68"/>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69" id="69"/>
            <p:cNvGrpSpPr/>
            <p:nvPr/>
          </p:nvGrpSpPr>
          <p:grpSpPr>
            <a:xfrm rot="0">
              <a:off x="1513361" y="0"/>
              <a:ext cx="504454" cy="480807"/>
              <a:chOff x="0" y="0"/>
              <a:chExt cx="812800" cy="774700"/>
            </a:xfrm>
          </p:grpSpPr>
          <p:sp>
            <p:nvSpPr>
              <p:cNvPr name="Freeform 70" id="7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71" id="71"/>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72" id="72"/>
            <p:cNvGrpSpPr/>
            <p:nvPr/>
          </p:nvGrpSpPr>
          <p:grpSpPr>
            <a:xfrm rot="0">
              <a:off x="1008907" y="0"/>
              <a:ext cx="504454" cy="480807"/>
              <a:chOff x="0" y="0"/>
              <a:chExt cx="812800" cy="774700"/>
            </a:xfrm>
          </p:grpSpPr>
          <p:sp>
            <p:nvSpPr>
              <p:cNvPr name="Freeform 73" id="7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74" id="74"/>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75" id="75"/>
            <p:cNvGrpSpPr/>
            <p:nvPr/>
          </p:nvGrpSpPr>
          <p:grpSpPr>
            <a:xfrm rot="0">
              <a:off x="504454" y="0"/>
              <a:ext cx="504454" cy="480807"/>
              <a:chOff x="0" y="0"/>
              <a:chExt cx="812800" cy="774700"/>
            </a:xfrm>
          </p:grpSpPr>
          <p:sp>
            <p:nvSpPr>
              <p:cNvPr name="Freeform 76" id="7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77" id="77"/>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78" id="78"/>
            <p:cNvGrpSpPr/>
            <p:nvPr/>
          </p:nvGrpSpPr>
          <p:grpSpPr>
            <a:xfrm rot="0">
              <a:off x="0" y="0"/>
              <a:ext cx="504454" cy="480807"/>
              <a:chOff x="0" y="0"/>
              <a:chExt cx="812800" cy="774700"/>
            </a:xfrm>
          </p:grpSpPr>
          <p:sp>
            <p:nvSpPr>
              <p:cNvPr name="Freeform 79" id="7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80" id="80"/>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grpSp>
        <p:nvGrpSpPr>
          <p:cNvPr name="Group 81" id="81"/>
          <p:cNvGrpSpPr/>
          <p:nvPr/>
        </p:nvGrpSpPr>
        <p:grpSpPr>
          <a:xfrm rot="0">
            <a:off x="12530658" y="8662448"/>
            <a:ext cx="1891701" cy="360605"/>
            <a:chOff x="0" y="0"/>
            <a:chExt cx="2522268" cy="480807"/>
          </a:xfrm>
        </p:grpSpPr>
        <p:grpSp>
          <p:nvGrpSpPr>
            <p:cNvPr name="Group 82" id="82"/>
            <p:cNvGrpSpPr/>
            <p:nvPr/>
          </p:nvGrpSpPr>
          <p:grpSpPr>
            <a:xfrm rot="0">
              <a:off x="2017814" y="0"/>
              <a:ext cx="504454" cy="480807"/>
              <a:chOff x="0" y="0"/>
              <a:chExt cx="812800" cy="774700"/>
            </a:xfrm>
          </p:grpSpPr>
          <p:sp>
            <p:nvSpPr>
              <p:cNvPr name="Freeform 83" id="8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84" id="84"/>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85" id="85"/>
            <p:cNvGrpSpPr/>
            <p:nvPr/>
          </p:nvGrpSpPr>
          <p:grpSpPr>
            <a:xfrm rot="0">
              <a:off x="1513361" y="0"/>
              <a:ext cx="504454" cy="480807"/>
              <a:chOff x="0" y="0"/>
              <a:chExt cx="812800" cy="774700"/>
            </a:xfrm>
          </p:grpSpPr>
          <p:sp>
            <p:nvSpPr>
              <p:cNvPr name="Freeform 86" id="8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87" id="87"/>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88" id="88"/>
            <p:cNvGrpSpPr/>
            <p:nvPr/>
          </p:nvGrpSpPr>
          <p:grpSpPr>
            <a:xfrm rot="0">
              <a:off x="1008907" y="0"/>
              <a:ext cx="504454" cy="480807"/>
              <a:chOff x="0" y="0"/>
              <a:chExt cx="812800" cy="774700"/>
            </a:xfrm>
          </p:grpSpPr>
          <p:sp>
            <p:nvSpPr>
              <p:cNvPr name="Freeform 89" id="8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90" id="90"/>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91" id="91"/>
            <p:cNvGrpSpPr/>
            <p:nvPr/>
          </p:nvGrpSpPr>
          <p:grpSpPr>
            <a:xfrm rot="0">
              <a:off x="504454" y="0"/>
              <a:ext cx="504454" cy="480807"/>
              <a:chOff x="0" y="0"/>
              <a:chExt cx="812800" cy="774700"/>
            </a:xfrm>
          </p:grpSpPr>
          <p:sp>
            <p:nvSpPr>
              <p:cNvPr name="Freeform 92" id="9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93" id="93"/>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nvGrpSpPr>
            <p:cNvPr name="Group 94" id="94"/>
            <p:cNvGrpSpPr/>
            <p:nvPr/>
          </p:nvGrpSpPr>
          <p:grpSpPr>
            <a:xfrm rot="0">
              <a:off x="0" y="0"/>
              <a:ext cx="504454" cy="480807"/>
              <a:chOff x="0" y="0"/>
              <a:chExt cx="812800" cy="774700"/>
            </a:xfrm>
          </p:grpSpPr>
          <p:sp>
            <p:nvSpPr>
              <p:cNvPr name="Freeform 95" id="9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sp>
          <p:sp>
            <p:nvSpPr>
              <p:cNvPr name="TextBox 96" id="96"/>
              <p:cNvSpPr txBox="true"/>
              <p:nvPr/>
            </p:nvSpPr>
            <p:spPr>
              <a:xfrm>
                <a:off x="228600" y="228600"/>
                <a:ext cx="355600" cy="381000"/>
              </a:xfrm>
              <a:prstGeom prst="rect">
                <a:avLst/>
              </a:prstGeom>
            </p:spPr>
            <p:txBody>
              <a:bodyPr anchor="ctr" rtlCol="false" tIns="43186" lIns="43186" bIns="43186" rIns="43186"/>
              <a:lstStyle/>
              <a:p>
                <a:pPr algn="ctr">
                  <a:lnSpc>
                    <a:spcPts val="2901"/>
                  </a:lnSpc>
                </a:pPr>
              </a:p>
            </p:txBody>
          </p:sp>
        </p:grpSp>
      </p:grpSp>
      <p:sp>
        <p:nvSpPr>
          <p:cNvPr name="TextBox 97" id="97"/>
          <p:cNvSpPr txBox="true"/>
          <p:nvPr/>
        </p:nvSpPr>
        <p:spPr>
          <a:xfrm rot="0">
            <a:off x="1593073" y="4748697"/>
            <a:ext cx="2376398"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FFFFFF"/>
                </a:solidFill>
                <a:latin typeface="Montserrat Semi-Bold"/>
                <a:ea typeface="Montserrat Semi-Bold"/>
                <a:cs typeface="Montserrat Semi-Bold"/>
                <a:sym typeface="Montserrat Semi-Bold"/>
              </a:rPr>
              <a:t>Benjamin Shah</a:t>
            </a:r>
          </a:p>
        </p:txBody>
      </p:sp>
      <p:sp>
        <p:nvSpPr>
          <p:cNvPr name="TextBox 98" id="98"/>
          <p:cNvSpPr txBox="true"/>
          <p:nvPr/>
        </p:nvSpPr>
        <p:spPr>
          <a:xfrm rot="0">
            <a:off x="8141365" y="4748697"/>
            <a:ext cx="2190586"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FFFFFF"/>
                </a:solidFill>
                <a:latin typeface="Montserrat Semi-Bold"/>
                <a:ea typeface="Montserrat Semi-Bold"/>
                <a:cs typeface="Montserrat Semi-Bold"/>
                <a:sym typeface="Montserrat Semi-Bold"/>
              </a:rPr>
              <a:t>Drew Feig </a:t>
            </a:r>
          </a:p>
        </p:txBody>
      </p:sp>
      <p:sp>
        <p:nvSpPr>
          <p:cNvPr name="TextBox 99" id="99"/>
          <p:cNvSpPr txBox="true"/>
          <p:nvPr/>
        </p:nvSpPr>
        <p:spPr>
          <a:xfrm rot="0">
            <a:off x="3121272" y="8666819"/>
            <a:ext cx="2190586"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FFFFFF"/>
                </a:solidFill>
                <a:latin typeface="Montserrat Semi-Bold"/>
                <a:ea typeface="Montserrat Semi-Bold"/>
                <a:cs typeface="Montserrat Semi-Bold"/>
                <a:sym typeface="Montserrat Semi-Bold"/>
              </a:rPr>
              <a:t>Reese Miller</a:t>
            </a:r>
          </a:p>
        </p:txBody>
      </p:sp>
      <p:sp>
        <p:nvSpPr>
          <p:cNvPr name="TextBox 100" id="100"/>
          <p:cNvSpPr txBox="true"/>
          <p:nvPr/>
        </p:nvSpPr>
        <p:spPr>
          <a:xfrm rot="0">
            <a:off x="9669563" y="8666819"/>
            <a:ext cx="2190586"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FFFFFF"/>
                </a:solidFill>
                <a:latin typeface="Montserrat Semi-Bold"/>
                <a:ea typeface="Montserrat Semi-Bold"/>
                <a:cs typeface="Montserrat Semi-Bold"/>
                <a:sym typeface="Montserrat Semi-Bold"/>
              </a:rPr>
              <a:t>Rufus Stewart</a:t>
            </a:r>
          </a:p>
        </p:txBody>
      </p:sp>
      <p:sp>
        <p:nvSpPr>
          <p:cNvPr name="TextBox 101" id="101"/>
          <p:cNvSpPr txBox="true"/>
          <p:nvPr/>
        </p:nvSpPr>
        <p:spPr>
          <a:xfrm rot="0">
            <a:off x="1593073" y="3284880"/>
            <a:ext cx="4752795" cy="105410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FFFFFF"/>
                </a:solidFill>
                <a:latin typeface="Open Sans Medium"/>
                <a:ea typeface="Open Sans Medium"/>
                <a:cs typeface="Open Sans Medium"/>
                <a:sym typeface="Open Sans Medium"/>
              </a:rPr>
              <a:t>In a world flooded with marketing noise, Thynk Unlimited stands out as a beacon of creativity and effectiveness.</a:t>
            </a:r>
          </a:p>
        </p:txBody>
      </p:sp>
      <p:sp>
        <p:nvSpPr>
          <p:cNvPr name="TextBox 102" id="102"/>
          <p:cNvSpPr txBox="true"/>
          <p:nvPr/>
        </p:nvSpPr>
        <p:spPr>
          <a:xfrm rot="0">
            <a:off x="8141365" y="3284880"/>
            <a:ext cx="4752795" cy="105410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FFFFFF"/>
                </a:solidFill>
                <a:latin typeface="Open Sans Medium"/>
                <a:ea typeface="Open Sans Medium"/>
                <a:cs typeface="Open Sans Medium"/>
                <a:sym typeface="Open Sans Medium"/>
              </a:rPr>
              <a:t>In a world flooded with marketing noise, Thynk Unlimited stands out as a beacon of creativity and effectiveness.</a:t>
            </a:r>
          </a:p>
        </p:txBody>
      </p:sp>
      <p:sp>
        <p:nvSpPr>
          <p:cNvPr name="TextBox 103" id="103"/>
          <p:cNvSpPr txBox="true"/>
          <p:nvPr/>
        </p:nvSpPr>
        <p:spPr>
          <a:xfrm rot="0">
            <a:off x="3121272" y="7203002"/>
            <a:ext cx="4752795" cy="105410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FFFFFF"/>
                </a:solidFill>
                <a:latin typeface="Open Sans Medium"/>
                <a:ea typeface="Open Sans Medium"/>
                <a:cs typeface="Open Sans Medium"/>
                <a:sym typeface="Open Sans Medium"/>
              </a:rPr>
              <a:t>In a world flooded with marketing noise, Thynk Unlimited stands out as a beacon of creativity and effectiveness.</a:t>
            </a:r>
          </a:p>
        </p:txBody>
      </p:sp>
      <p:sp>
        <p:nvSpPr>
          <p:cNvPr name="TextBox 104" id="104"/>
          <p:cNvSpPr txBox="true"/>
          <p:nvPr/>
        </p:nvSpPr>
        <p:spPr>
          <a:xfrm rot="0">
            <a:off x="9669563" y="7203002"/>
            <a:ext cx="4752795" cy="105410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FFFFFF"/>
                </a:solidFill>
                <a:latin typeface="Open Sans Medium"/>
                <a:ea typeface="Open Sans Medium"/>
                <a:cs typeface="Open Sans Medium"/>
                <a:sym typeface="Open Sans Medium"/>
              </a:rPr>
              <a:t>In a world flooded with marketing noise, Thynk Unlimited stands out as a beacon of creativity and effectiveness.</a:t>
            </a:r>
          </a:p>
        </p:txBody>
      </p:sp>
      <p:grpSp>
        <p:nvGrpSpPr>
          <p:cNvPr name="Group 105" id="105"/>
          <p:cNvGrpSpPr/>
          <p:nvPr/>
        </p:nvGrpSpPr>
        <p:grpSpPr>
          <a:xfrm rot="0">
            <a:off x="13887344" y="1028700"/>
            <a:ext cx="3987330" cy="3987330"/>
            <a:chOff x="0" y="0"/>
            <a:chExt cx="812800" cy="812800"/>
          </a:xfrm>
        </p:grpSpPr>
        <p:sp>
          <p:nvSpPr>
            <p:cNvPr name="Freeform 106" id="10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7" id="10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8" id="108"/>
          <p:cNvGrpSpPr/>
          <p:nvPr/>
        </p:nvGrpSpPr>
        <p:grpSpPr>
          <a:xfrm rot="0">
            <a:off x="15881009" y="10052"/>
            <a:ext cx="3063266" cy="10287000"/>
            <a:chOff x="0" y="0"/>
            <a:chExt cx="806786" cy="2709333"/>
          </a:xfrm>
        </p:grpSpPr>
        <p:sp>
          <p:nvSpPr>
            <p:cNvPr name="Freeform 109" id="109"/>
            <p:cNvSpPr/>
            <p:nvPr/>
          </p:nvSpPr>
          <p:spPr>
            <a:xfrm flipH="false" flipV="false" rot="0">
              <a:off x="0" y="0"/>
              <a:ext cx="806786" cy="2709333"/>
            </a:xfrm>
            <a:custGeom>
              <a:avLst/>
              <a:gdLst/>
              <a:ahLst/>
              <a:cxnLst/>
              <a:rect r="r" b="b" t="t" l="l"/>
              <a:pathLst>
                <a:path h="2709333" w="806786">
                  <a:moveTo>
                    <a:pt x="128894" y="0"/>
                  </a:moveTo>
                  <a:lnTo>
                    <a:pt x="677892" y="0"/>
                  </a:lnTo>
                  <a:cubicBezTo>
                    <a:pt x="749078" y="0"/>
                    <a:pt x="806786" y="57708"/>
                    <a:pt x="806786" y="128894"/>
                  </a:cubicBezTo>
                  <a:lnTo>
                    <a:pt x="806786" y="2580439"/>
                  </a:lnTo>
                  <a:cubicBezTo>
                    <a:pt x="806786" y="2614624"/>
                    <a:pt x="793206" y="2647409"/>
                    <a:pt x="769034" y="2671581"/>
                  </a:cubicBezTo>
                  <a:cubicBezTo>
                    <a:pt x="744861" y="2695753"/>
                    <a:pt x="712077" y="2709333"/>
                    <a:pt x="677892" y="2709333"/>
                  </a:cubicBezTo>
                  <a:lnTo>
                    <a:pt x="128894" y="2709333"/>
                  </a:lnTo>
                  <a:cubicBezTo>
                    <a:pt x="57708" y="2709333"/>
                    <a:pt x="0" y="2651625"/>
                    <a:pt x="0" y="2580439"/>
                  </a:cubicBezTo>
                  <a:lnTo>
                    <a:pt x="0" y="128894"/>
                  </a:lnTo>
                  <a:cubicBezTo>
                    <a:pt x="0" y="57708"/>
                    <a:pt x="57708" y="0"/>
                    <a:pt x="128894" y="0"/>
                  </a:cubicBezTo>
                  <a:close/>
                </a:path>
              </a:pathLst>
            </a:custGeom>
            <a:solidFill>
              <a:srgbClr val="0345E4"/>
            </a:solidFill>
          </p:spPr>
        </p:sp>
        <p:sp>
          <p:nvSpPr>
            <p:cNvPr name="TextBox 110" id="110"/>
            <p:cNvSpPr txBox="true"/>
            <p:nvPr/>
          </p:nvSpPr>
          <p:spPr>
            <a:xfrm>
              <a:off x="0" y="-38100"/>
              <a:ext cx="806786" cy="2747433"/>
            </a:xfrm>
            <a:prstGeom prst="rect">
              <a:avLst/>
            </a:prstGeom>
          </p:spPr>
          <p:txBody>
            <a:bodyPr anchor="ctr" rtlCol="false" tIns="50800" lIns="50800" bIns="50800" rIns="50800"/>
            <a:lstStyle/>
            <a:p>
              <a:pPr algn="ctr">
                <a:lnSpc>
                  <a:spcPts val="2659"/>
                </a:lnSpc>
              </a:pPr>
            </a:p>
          </p:txBody>
        </p:sp>
      </p:grpSp>
      <p:sp>
        <p:nvSpPr>
          <p:cNvPr name="AutoShape 111" id="111"/>
          <p:cNvSpPr/>
          <p:nvPr/>
        </p:nvSpPr>
        <p:spPr>
          <a:xfrm>
            <a:off x="999052" y="1427163"/>
            <a:ext cx="1310100" cy="0"/>
          </a:xfrm>
          <a:prstGeom prst="line">
            <a:avLst/>
          </a:prstGeom>
          <a:ln cap="flat" w="95250">
            <a:solidFill>
              <a:srgbClr val="0345E4"/>
            </a:solidFill>
            <a:prstDash val="solid"/>
            <a:headEnd type="none" len="sm" w="sm"/>
            <a:tailEnd type="none" len="sm" w="sm"/>
          </a:ln>
        </p:spPr>
      </p:sp>
      <p:sp>
        <p:nvSpPr>
          <p:cNvPr name="TextBox 112" id="112"/>
          <p:cNvSpPr txBox="true"/>
          <p:nvPr/>
        </p:nvSpPr>
        <p:spPr>
          <a:xfrm rot="0">
            <a:off x="960952" y="182562"/>
            <a:ext cx="8708611" cy="94932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Arial Bold"/>
                <a:ea typeface="Arial Bold"/>
                <a:cs typeface="Arial Bold"/>
                <a:sym typeface="Arial Bold"/>
              </a:rPr>
              <a:t>TESTIMONIAL</a:t>
            </a:r>
          </a:p>
        </p:txBody>
      </p:sp>
      <p:sp>
        <p:nvSpPr>
          <p:cNvPr name="Freeform 113" id="113"/>
          <p:cNvSpPr/>
          <p:nvPr/>
        </p:nvSpPr>
        <p:spPr>
          <a:xfrm flipH="false" flipV="false" rot="0">
            <a:off x="11720813" y="510629"/>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4" id="114"/>
          <p:cNvSpPr txBox="true"/>
          <p:nvPr/>
        </p:nvSpPr>
        <p:spPr>
          <a:xfrm rot="0">
            <a:off x="12453150" y="469900"/>
            <a:ext cx="2743103" cy="436880"/>
          </a:xfrm>
          <a:prstGeom prst="rect">
            <a:avLst/>
          </a:prstGeom>
        </p:spPr>
        <p:txBody>
          <a:bodyPr anchor="t" rtlCol="false" tIns="0" lIns="0" bIns="0" rIns="0">
            <a:spAutoFit/>
          </a:bodyPr>
          <a:lstStyle/>
          <a:p>
            <a:pPr algn="l">
              <a:lnSpc>
                <a:spcPts val="3220"/>
              </a:lnSpc>
            </a:pPr>
            <a:r>
              <a:rPr lang="en-US" sz="2300" b="true">
                <a:solidFill>
                  <a:srgbClr val="000000"/>
                </a:solidFill>
                <a:latin typeface="Arial Bold"/>
                <a:ea typeface="Arial Bold"/>
                <a:cs typeface="Arial Bold"/>
                <a:sym typeface="Arial Bold"/>
              </a:rPr>
              <a:t>Thynk Unlimited</a:t>
            </a:r>
          </a:p>
        </p:txBody>
      </p:sp>
      <p:grpSp>
        <p:nvGrpSpPr>
          <p:cNvPr name="Group 115" id="115"/>
          <p:cNvGrpSpPr/>
          <p:nvPr/>
        </p:nvGrpSpPr>
        <p:grpSpPr>
          <a:xfrm rot="0">
            <a:off x="-1615919" y="6389388"/>
            <a:ext cx="3277467" cy="3277467"/>
            <a:chOff x="0" y="0"/>
            <a:chExt cx="812800" cy="812800"/>
          </a:xfrm>
        </p:grpSpPr>
        <p:sp>
          <p:nvSpPr>
            <p:cNvPr name="Freeform 116" id="1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17" id="1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87801" y="629499"/>
            <a:ext cx="10545179" cy="9028003"/>
            <a:chOff x="0" y="0"/>
            <a:chExt cx="14060239" cy="12037337"/>
          </a:xfrm>
        </p:grpSpPr>
        <p:pic>
          <p:nvPicPr>
            <p:cNvPr name="Picture 3" id="3"/>
            <p:cNvPicPr>
              <a:picLocks noChangeAspect="true"/>
            </p:cNvPicPr>
            <p:nvPr/>
          </p:nvPicPr>
          <p:blipFill>
            <a:blip r:embed="rId2"/>
            <a:srcRect l="20305" t="0" r="2641" b="0"/>
            <a:stretch>
              <a:fillRect/>
            </a:stretch>
          </p:blipFill>
          <p:spPr>
            <a:xfrm flipH="false" flipV="false">
              <a:off x="0" y="0"/>
              <a:ext cx="9331159" cy="7982558"/>
            </a:xfrm>
            <a:prstGeom prst="rect">
              <a:avLst/>
            </a:prstGeom>
          </p:spPr>
        </p:pic>
        <p:pic>
          <p:nvPicPr>
            <p:cNvPr name="Picture 4" id="4"/>
            <p:cNvPicPr>
              <a:picLocks noChangeAspect="true"/>
            </p:cNvPicPr>
            <p:nvPr/>
          </p:nvPicPr>
          <p:blipFill>
            <a:blip r:embed="rId3"/>
            <a:srcRect l="10944" t="0" r="10944" b="0"/>
            <a:stretch>
              <a:fillRect/>
            </a:stretch>
          </p:blipFill>
          <p:spPr>
            <a:xfrm flipH="false" flipV="false">
              <a:off x="9458159" y="0"/>
              <a:ext cx="4602080" cy="3927779"/>
            </a:xfrm>
            <a:prstGeom prst="rect">
              <a:avLst/>
            </a:prstGeom>
          </p:spPr>
        </p:pic>
        <p:pic>
          <p:nvPicPr>
            <p:cNvPr name="Picture 5" id="5"/>
            <p:cNvPicPr>
              <a:picLocks noChangeAspect="true"/>
            </p:cNvPicPr>
            <p:nvPr/>
          </p:nvPicPr>
          <p:blipFill>
            <a:blip r:embed="rId4"/>
            <a:srcRect l="23951" t="0" r="37613" b="0"/>
            <a:stretch>
              <a:fillRect/>
            </a:stretch>
          </p:blipFill>
          <p:spPr>
            <a:xfrm flipH="false" flipV="false">
              <a:off x="9458159" y="4054779"/>
              <a:ext cx="4602080" cy="7982558"/>
            </a:xfrm>
            <a:prstGeom prst="rect">
              <a:avLst/>
            </a:prstGeom>
          </p:spPr>
        </p:pic>
        <p:pic>
          <p:nvPicPr>
            <p:cNvPr name="Picture 6" id="6"/>
            <p:cNvPicPr>
              <a:picLocks noChangeAspect="true"/>
            </p:cNvPicPr>
            <p:nvPr/>
          </p:nvPicPr>
          <p:blipFill>
            <a:blip r:embed="rId5"/>
            <a:srcRect l="10968" t="0" r="10968" b="0"/>
            <a:stretch>
              <a:fillRect/>
            </a:stretch>
          </p:blipFill>
          <p:spPr>
            <a:xfrm flipH="false" flipV="false">
              <a:off x="4729080" y="8109558"/>
              <a:ext cx="4602080" cy="3927779"/>
            </a:xfrm>
            <a:prstGeom prst="rect">
              <a:avLst/>
            </a:prstGeom>
          </p:spPr>
        </p:pic>
        <p:pic>
          <p:nvPicPr>
            <p:cNvPr name="Picture 7" id="7"/>
            <p:cNvPicPr>
              <a:picLocks noChangeAspect="true"/>
            </p:cNvPicPr>
            <p:nvPr/>
          </p:nvPicPr>
          <p:blipFill>
            <a:blip r:embed="rId6"/>
            <a:srcRect l="10946" t="0" r="32569" b="0"/>
            <a:stretch>
              <a:fillRect/>
            </a:stretch>
          </p:blipFill>
          <p:spPr>
            <a:xfrm flipH="false" flipV="false">
              <a:off x="0" y="8109558"/>
              <a:ext cx="4602080" cy="3927779"/>
            </a:xfrm>
            <a:prstGeom prst="rect">
              <a:avLst/>
            </a:prstGeom>
          </p:spPr>
        </p:pic>
      </p:grpSp>
      <p:grpSp>
        <p:nvGrpSpPr>
          <p:cNvPr name="Group 8" id="8"/>
          <p:cNvGrpSpPr/>
          <p:nvPr/>
        </p:nvGrpSpPr>
        <p:grpSpPr>
          <a:xfrm rot="0">
            <a:off x="0" y="0"/>
            <a:ext cx="6251518" cy="10287000"/>
            <a:chOff x="0" y="0"/>
            <a:chExt cx="1646490" cy="2709333"/>
          </a:xfrm>
        </p:grpSpPr>
        <p:sp>
          <p:nvSpPr>
            <p:cNvPr name="Freeform 9" id="9"/>
            <p:cNvSpPr/>
            <p:nvPr/>
          </p:nvSpPr>
          <p:spPr>
            <a:xfrm flipH="false" flipV="false" rot="0">
              <a:off x="0" y="0"/>
              <a:ext cx="1646490" cy="2709333"/>
            </a:xfrm>
            <a:custGeom>
              <a:avLst/>
              <a:gdLst/>
              <a:ahLst/>
              <a:cxnLst/>
              <a:rect r="r" b="b" t="t" l="l"/>
              <a:pathLst>
                <a:path h="2709333" w="1646490">
                  <a:moveTo>
                    <a:pt x="0" y="0"/>
                  </a:moveTo>
                  <a:lnTo>
                    <a:pt x="1646490" y="0"/>
                  </a:lnTo>
                  <a:lnTo>
                    <a:pt x="1646490" y="2709333"/>
                  </a:lnTo>
                  <a:lnTo>
                    <a:pt x="0" y="2709333"/>
                  </a:lnTo>
                  <a:close/>
                </a:path>
              </a:pathLst>
            </a:custGeom>
            <a:solidFill>
              <a:srgbClr val="0345E4"/>
            </a:solidFill>
          </p:spPr>
        </p:sp>
        <p:sp>
          <p:nvSpPr>
            <p:cNvPr name="TextBox 10" id="10"/>
            <p:cNvSpPr txBox="true"/>
            <p:nvPr/>
          </p:nvSpPr>
          <p:spPr>
            <a:xfrm>
              <a:off x="0" y="-38100"/>
              <a:ext cx="1646490"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916626" y="1899984"/>
            <a:ext cx="1310100" cy="0"/>
          </a:xfrm>
          <a:prstGeom prst="line">
            <a:avLst/>
          </a:prstGeom>
          <a:ln cap="flat" w="95250">
            <a:solidFill>
              <a:srgbClr val="FFFFFF"/>
            </a:solidFill>
            <a:prstDash val="solid"/>
            <a:headEnd type="none" len="sm" w="sm"/>
            <a:tailEnd type="none" len="sm" w="sm"/>
          </a:ln>
        </p:spPr>
      </p:sp>
      <p:sp>
        <p:nvSpPr>
          <p:cNvPr name="Freeform 12" id="12"/>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16626" y="438999"/>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GALLERY</a:t>
            </a:r>
          </a:p>
        </p:txBody>
      </p:sp>
      <p:sp>
        <p:nvSpPr>
          <p:cNvPr name="TextBox 14" id="14"/>
          <p:cNvSpPr txBox="true"/>
          <p:nvPr/>
        </p:nvSpPr>
        <p:spPr>
          <a:xfrm rot="0">
            <a:off x="916626" y="2460116"/>
            <a:ext cx="4403784" cy="3860800"/>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Embark on a visual journey through our gallery, where innovation meets creativity, showcasing a tapestry of successful projects and unparalleled expertise that defines Thynk Unlimited's commitment to excellence.</a:t>
            </a:r>
          </a:p>
        </p:txBody>
      </p:sp>
      <p:sp>
        <p:nvSpPr>
          <p:cNvPr name="TextBox 15" id="15"/>
          <p:cNvSpPr txBox="true"/>
          <p:nvPr/>
        </p:nvSpPr>
        <p:spPr>
          <a:xfrm rot="0">
            <a:off x="1648963" y="8975725"/>
            <a:ext cx="2743103" cy="436880"/>
          </a:xfrm>
          <a:prstGeom prst="rect">
            <a:avLst/>
          </a:prstGeom>
        </p:spPr>
        <p:txBody>
          <a:bodyPr anchor="t" rtlCol="false" tIns="0" lIns="0" bIns="0" rIns="0">
            <a:spAutoFit/>
          </a:bodyPr>
          <a:lstStyle/>
          <a:p>
            <a:pPr algn="l">
              <a:lnSpc>
                <a:spcPts val="3220"/>
              </a:lnSpc>
            </a:pPr>
            <a:r>
              <a:rPr lang="en-US" sz="2300" b="true">
                <a:solidFill>
                  <a:srgbClr val="FFFFFF"/>
                </a:solidFill>
                <a:latin typeface="Arial Bold"/>
                <a:ea typeface="Arial Bold"/>
                <a:cs typeface="Arial Bold"/>
                <a:sym typeface="Arial Bold"/>
              </a:rPr>
              <a:t>Thynk Unlimited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355511"/>
            <a:chOff x="0" y="0"/>
            <a:chExt cx="4816593" cy="357007"/>
          </a:xfrm>
        </p:grpSpPr>
        <p:sp>
          <p:nvSpPr>
            <p:cNvPr name="Freeform 3" id="3"/>
            <p:cNvSpPr/>
            <p:nvPr/>
          </p:nvSpPr>
          <p:spPr>
            <a:xfrm flipH="false" flipV="false" rot="0">
              <a:off x="0" y="0"/>
              <a:ext cx="4816592" cy="357007"/>
            </a:xfrm>
            <a:custGeom>
              <a:avLst/>
              <a:gdLst/>
              <a:ahLst/>
              <a:cxnLst/>
              <a:rect r="r" b="b" t="t" l="l"/>
              <a:pathLst>
                <a:path h="357007" w="4816592">
                  <a:moveTo>
                    <a:pt x="42333" y="0"/>
                  </a:moveTo>
                  <a:lnTo>
                    <a:pt x="4774259" y="0"/>
                  </a:lnTo>
                  <a:cubicBezTo>
                    <a:pt x="4785487" y="0"/>
                    <a:pt x="4796254" y="4460"/>
                    <a:pt x="4804193" y="12399"/>
                  </a:cubicBezTo>
                  <a:cubicBezTo>
                    <a:pt x="4812132" y="20338"/>
                    <a:pt x="4816592" y="31106"/>
                    <a:pt x="4816592" y="42333"/>
                  </a:cubicBezTo>
                  <a:lnTo>
                    <a:pt x="4816592" y="314674"/>
                  </a:lnTo>
                  <a:cubicBezTo>
                    <a:pt x="4816592" y="325901"/>
                    <a:pt x="4812132" y="336669"/>
                    <a:pt x="4804193" y="344608"/>
                  </a:cubicBezTo>
                  <a:cubicBezTo>
                    <a:pt x="4796254" y="352547"/>
                    <a:pt x="4785487" y="357007"/>
                    <a:pt x="4774259" y="357007"/>
                  </a:cubicBezTo>
                  <a:lnTo>
                    <a:pt x="42333" y="357007"/>
                  </a:lnTo>
                  <a:cubicBezTo>
                    <a:pt x="31106" y="357007"/>
                    <a:pt x="20338" y="352547"/>
                    <a:pt x="12399" y="344608"/>
                  </a:cubicBezTo>
                  <a:cubicBezTo>
                    <a:pt x="4460" y="336669"/>
                    <a:pt x="0" y="325901"/>
                    <a:pt x="0" y="314674"/>
                  </a:cubicBezTo>
                  <a:lnTo>
                    <a:pt x="0" y="42333"/>
                  </a:lnTo>
                  <a:cubicBezTo>
                    <a:pt x="0" y="31106"/>
                    <a:pt x="4460" y="20338"/>
                    <a:pt x="12399" y="12399"/>
                  </a:cubicBezTo>
                  <a:cubicBezTo>
                    <a:pt x="20338" y="4460"/>
                    <a:pt x="31106" y="0"/>
                    <a:pt x="42333" y="0"/>
                  </a:cubicBezTo>
                  <a:close/>
                </a:path>
              </a:pathLst>
            </a:custGeom>
            <a:solidFill>
              <a:srgbClr val="0345E4"/>
            </a:solidFill>
          </p:spPr>
        </p:sp>
        <p:sp>
          <p:nvSpPr>
            <p:cNvPr name="TextBox 4" id="4"/>
            <p:cNvSpPr txBox="true"/>
            <p:nvPr/>
          </p:nvSpPr>
          <p:spPr>
            <a:xfrm>
              <a:off x="0" y="-38100"/>
              <a:ext cx="4816593" cy="39510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16608"/>
            <a:ext cx="969409" cy="9694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FFFFFF"/>
            </a:solidFill>
          </p:spPr>
        </p:sp>
        <p:sp>
          <p:nvSpPr>
            <p:cNvPr name="TextBox 7" id="7"/>
            <p:cNvSpPr txBox="true"/>
            <p:nvPr/>
          </p:nvSpPr>
          <p:spPr>
            <a:xfrm>
              <a:off x="63500" y="-41275"/>
              <a:ext cx="685800" cy="790575"/>
            </a:xfrm>
            <a:prstGeom prst="rect">
              <a:avLst/>
            </a:prstGeom>
          </p:spPr>
          <p:txBody>
            <a:bodyPr anchor="ctr" rtlCol="false" tIns="44470" lIns="44470" bIns="44470" rIns="44470"/>
            <a:lstStyle/>
            <a:p>
              <a:pPr algn="ctr">
                <a:lnSpc>
                  <a:spcPts val="3779"/>
                </a:lnSpc>
              </a:pPr>
              <a:r>
                <a:rPr lang="en-US" sz="2699">
                  <a:solidFill>
                    <a:srgbClr val="000000"/>
                  </a:solidFill>
                  <a:latin typeface="Arial"/>
                  <a:ea typeface="Arial"/>
                  <a:cs typeface="Arial"/>
                  <a:sym typeface="Arial"/>
                </a:rPr>
                <a:t>6</a:t>
              </a:r>
            </a:p>
          </p:txBody>
        </p:sp>
      </p:grpSp>
      <p:sp>
        <p:nvSpPr>
          <p:cNvPr name="AutoShape 8" id="8"/>
          <p:cNvSpPr/>
          <p:nvPr/>
        </p:nvSpPr>
        <p:spPr>
          <a:xfrm>
            <a:off x="-456228" y="1934253"/>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535173" y="1672938"/>
            <a:ext cx="732337" cy="7323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2.4</a:t>
              </a:r>
            </a:p>
          </p:txBody>
        </p:sp>
      </p:grpSp>
      <p:sp>
        <p:nvSpPr>
          <p:cNvPr name="Freeform 12" id="12"/>
          <p:cNvSpPr/>
          <p:nvPr/>
        </p:nvSpPr>
        <p:spPr>
          <a:xfrm flipH="false" flipV="false" rot="0">
            <a:off x="3908411" y="4451339"/>
            <a:ext cx="11799521" cy="5473580"/>
          </a:xfrm>
          <a:custGeom>
            <a:avLst/>
            <a:gdLst/>
            <a:ahLst/>
            <a:cxnLst/>
            <a:rect r="r" b="b" t="t" l="l"/>
            <a:pathLst>
              <a:path h="5473580" w="11799521">
                <a:moveTo>
                  <a:pt x="0" y="0"/>
                </a:moveTo>
                <a:lnTo>
                  <a:pt x="11799521" y="0"/>
                </a:lnTo>
                <a:lnTo>
                  <a:pt x="11799521" y="5473581"/>
                </a:lnTo>
                <a:lnTo>
                  <a:pt x="0" y="5473581"/>
                </a:lnTo>
                <a:lnTo>
                  <a:pt x="0" y="0"/>
                </a:lnTo>
                <a:close/>
              </a:path>
            </a:pathLst>
          </a:custGeom>
          <a:blipFill>
            <a:blip r:embed="rId2"/>
            <a:stretch>
              <a:fillRect l="0" t="0" r="0" b="-3519"/>
            </a:stretch>
          </a:blipFill>
        </p:spPr>
      </p:sp>
      <p:sp>
        <p:nvSpPr>
          <p:cNvPr name="TextBox 13" id="13"/>
          <p:cNvSpPr txBox="true"/>
          <p:nvPr/>
        </p:nvSpPr>
        <p:spPr>
          <a:xfrm rot="0">
            <a:off x="4363899" y="94508"/>
            <a:ext cx="10105068" cy="1052195"/>
          </a:xfrm>
          <a:prstGeom prst="rect">
            <a:avLst/>
          </a:prstGeom>
        </p:spPr>
        <p:txBody>
          <a:bodyPr anchor="t" rtlCol="false" tIns="0" lIns="0" bIns="0" rIns="0">
            <a:spAutoFit/>
          </a:bodyPr>
          <a:lstStyle/>
          <a:p>
            <a:pPr algn="ctr">
              <a:lnSpc>
                <a:spcPts val="8680"/>
              </a:lnSpc>
            </a:pPr>
            <a:r>
              <a:rPr lang="en-US" b="true" sz="6200" spc="124">
                <a:solidFill>
                  <a:srgbClr val="FFFFFF"/>
                </a:solidFill>
                <a:latin typeface="Open Sans Bold"/>
                <a:ea typeface="Open Sans Bold"/>
                <a:cs typeface="Open Sans Bold"/>
                <a:sym typeface="Open Sans Bold"/>
              </a:rPr>
              <a:t>NGHIÊN CỨU LÝ THUYẾT</a:t>
            </a:r>
          </a:p>
        </p:txBody>
      </p:sp>
      <p:sp>
        <p:nvSpPr>
          <p:cNvPr name="TextBox 14" id="14"/>
          <p:cNvSpPr txBox="true"/>
          <p:nvPr/>
        </p:nvSpPr>
        <p:spPr>
          <a:xfrm rot="0">
            <a:off x="1462587" y="2357110"/>
            <a:ext cx="15796713"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Coze là một nền tảng phát triển chatbot AI hiện đại, được xây dựng bởi ByteDance – tập đoàn công nghệ hàng đầu Trung Quốc. Nền tảng này cho phép người dùng tạo, huấn luyện và triển khai chatbot một cách dễ dàng trên các nền tảng như Website, Telegram, Messenger, Zalo, Discord và nhiều nền tảng khác.</a:t>
            </a:r>
          </a:p>
        </p:txBody>
      </p:sp>
      <p:sp>
        <p:nvSpPr>
          <p:cNvPr name="TextBox 15" id="15"/>
          <p:cNvSpPr txBox="true"/>
          <p:nvPr/>
        </p:nvSpPr>
        <p:spPr>
          <a:xfrm rot="0">
            <a:off x="1456265" y="1727956"/>
            <a:ext cx="3476867"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Giới thiệu về Coze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DAGq5p09tCQ</dc:identifier>
  <dcterms:modified xsi:type="dcterms:W3CDTF">2011-08-01T06:04:30Z</dcterms:modified>
  <cp:revision>1</cp:revision>
  <dc:title>Bản sao của White Blue Simple Modern Business Proposal Pitch Deck Presentation Design</dc:title>
</cp:coreProperties>
</file>